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3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4.xml" ContentType="application/vnd.openxmlformats-officedocument.drawingml.chartshapes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5.xml" ContentType="application/vnd.openxmlformats-officedocument.drawingml.chartshapes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6.xml" ContentType="application/vnd.openxmlformats-officedocument.drawingml.chartshap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21"/>
  </p:notesMasterIdLst>
  <p:sldIdLst>
    <p:sldId id="306" r:id="rId6"/>
    <p:sldId id="314" r:id="rId7"/>
    <p:sldId id="2147482615" r:id="rId8"/>
    <p:sldId id="289" r:id="rId9"/>
    <p:sldId id="2147482610" r:id="rId10"/>
    <p:sldId id="2147482597" r:id="rId11"/>
    <p:sldId id="2147482616" r:id="rId12"/>
    <p:sldId id="2147482613" r:id="rId13"/>
    <p:sldId id="2147482604" r:id="rId14"/>
    <p:sldId id="2147482611" r:id="rId15"/>
    <p:sldId id="2147482612" r:id="rId16"/>
    <p:sldId id="2147482617" r:id="rId17"/>
    <p:sldId id="2147482595" r:id="rId18"/>
    <p:sldId id="2147482618" r:id="rId19"/>
    <p:sldId id="323" r:id="rId20"/>
  </p:sldIdLst>
  <p:sldSz cx="12192000" cy="6858000"/>
  <p:notesSz cx="6792913" cy="99250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690" autoAdjust="0"/>
  </p:normalViewPr>
  <p:slideViewPr>
    <p:cSldViewPr snapToGrid="0">
      <p:cViewPr varScale="1">
        <p:scale>
          <a:sx n="135" d="100"/>
          <a:sy n="135" d="100"/>
        </p:scale>
        <p:origin x="1176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a Joiner - UKRI" userId="S::laura.joiner@ukri.org::4e04eae4-b71f-4723-80d1-4535137e9148" providerId="AD" clId="Web-{890B4070-4ABF-D472-F346-0E56D355D932}"/>
    <pc:docChg chg="modSld">
      <pc:chgData name="Laura Joiner - UKRI" userId="S::laura.joiner@ukri.org::4e04eae4-b71f-4723-80d1-4535137e9148" providerId="AD" clId="Web-{890B4070-4ABF-D472-F346-0E56D355D932}" dt="2026-03-05T09:24:17.699" v="170"/>
      <pc:docMkLst>
        <pc:docMk/>
      </pc:docMkLst>
      <pc:sldChg chg="modNotes">
        <pc:chgData name="Laura Joiner - UKRI" userId="S::laura.joiner@ukri.org::4e04eae4-b71f-4723-80d1-4535137e9148" providerId="AD" clId="Web-{890B4070-4ABF-D472-F346-0E56D355D932}" dt="2026-03-05T09:22:55.440" v="1"/>
        <pc:sldMkLst>
          <pc:docMk/>
          <pc:sldMk cId="1694298448" sldId="306"/>
        </pc:sldMkLst>
      </pc:sldChg>
      <pc:sldChg chg="modNotes">
        <pc:chgData name="Laura Joiner - UKRI" userId="S::laura.joiner@ukri.org::4e04eae4-b71f-4723-80d1-4535137e9148" providerId="AD" clId="Web-{890B4070-4ABF-D472-F346-0E56D355D932}" dt="2026-03-05T09:23:05.472" v="6"/>
        <pc:sldMkLst>
          <pc:docMk/>
          <pc:sldMk cId="4187587128" sldId="314"/>
        </pc:sldMkLst>
      </pc:sldChg>
      <pc:sldChg chg="modNotes">
        <pc:chgData name="Laura Joiner - UKRI" userId="S::laura.joiner@ukri.org::4e04eae4-b71f-4723-80d1-4535137e9148" providerId="AD" clId="Web-{890B4070-4ABF-D472-F346-0E56D355D932}" dt="2026-03-05T09:23:23.943" v="30"/>
        <pc:sldMkLst>
          <pc:docMk/>
          <pc:sldMk cId="3300583250" sldId="2147482597"/>
        </pc:sldMkLst>
      </pc:sldChg>
      <pc:sldChg chg="modNotes">
        <pc:chgData name="Laura Joiner - UKRI" userId="S::laura.joiner@ukri.org::4e04eae4-b71f-4723-80d1-4535137e9148" providerId="AD" clId="Web-{890B4070-4ABF-D472-F346-0E56D355D932}" dt="2026-03-05T09:24:15.276" v="167"/>
        <pc:sldMkLst>
          <pc:docMk/>
          <pc:sldMk cId="2799019750" sldId="2147482604"/>
        </pc:sldMkLst>
      </pc:sldChg>
      <pc:sldChg chg="modNotes">
        <pc:chgData name="Laura Joiner - UKRI" userId="S::laura.joiner@ukri.org::4e04eae4-b71f-4723-80d1-4535137e9148" providerId="AD" clId="Web-{890B4070-4ABF-D472-F346-0E56D355D932}" dt="2026-03-05T09:24:17.699" v="170"/>
        <pc:sldMkLst>
          <pc:docMk/>
          <pc:sldMk cId="2668470508" sldId="2147482611"/>
        </pc:sldMkLst>
      </pc:sldChg>
      <pc:sldChg chg="modNotes">
        <pc:chgData name="Laura Joiner - UKRI" userId="S::laura.joiner@ukri.org::4e04eae4-b71f-4723-80d1-4535137e9148" providerId="AD" clId="Web-{890B4070-4ABF-D472-F346-0E56D355D932}" dt="2026-03-05T09:23:19.302" v="24"/>
        <pc:sldMkLst>
          <pc:docMk/>
          <pc:sldMk cId="1587770914" sldId="2147482615"/>
        </pc:sldMkLst>
      </pc:sldChg>
      <pc:sldChg chg="modNotes">
        <pc:chgData name="Laura Joiner - UKRI" userId="S::laura.joiner@ukri.org::4e04eae4-b71f-4723-80d1-4535137e9148" providerId="AD" clId="Web-{890B4070-4ABF-D472-F346-0E56D355D932}" dt="2026-03-05T09:23:36.929" v="31"/>
        <pc:sldMkLst>
          <pc:docMk/>
          <pc:sldMk cId="1308404555" sldId="2147482616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ukri.sharepoint.com/sites/iuk-external-HEuNCPs/Shared%20Documents/Horizon%20Europe%20National%20Contact%20Points/WP%202026_27/2026%20Work%20Programme%20Details%20V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ukri.sharepoint.com/sites/iuk-external-HEuNCPs/Shared%20Documents/Horizon%20Europe%20National%20Contact%20Points/WP%202026_27/2026%20Work%20Programme%20Details%20V2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ukri.sharepoint.com/sites/iuk-external-HEuNCPs/Shared%20Documents/Horizon%20Europe%20National%20Contact%20Points/WP%202026_27/2026%20Work%20Programme%20Details%20V2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ukri.sharepoint.com/sites/iuk-external-HEuNCPs/Shared%20Documents/Horizon%20Europe%20National%20Contact%20Points/WP%202026_27/2026%20Work%20Programme%20Details%20V2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ukri.sharepoint.com/sites/iuk-external-HEuNCPs/Shared%20Documents/Horizon%20Europe%20National%20Contact%20Points/WP%202026_27/2026%20Work%20Programme%20Details%20V2.xlsx" TargetMode="Externa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3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ukri.sharepoint.com/sites/iuk-external-HEuNCPs/Shared%20Documents/Horizon%20Europe%20National%20Contact%20Points/WP%202026_27/2026%20Work%20Programme%20Details%20V2.xlsx" TargetMode="Externa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4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ukri.sharepoint.com/sites/iuk-external-HEuNCPs/Shared%20Documents/Horizon%20Europe%20National%20Contact%20Points/WP%202026_27/2026%20Work%20Programme%20Details%20V2.xlsx" TargetMode="Externa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5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https://ukri.sharepoint.com/sites/iuk-external-HEuNCPs/Shared%20Documents/Horizon%20Europe%20National%20Contact%20Points/WP%202026_27/2026%20Work%20Programme%20Details%20V2.xlsx" TargetMode="Externa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'Pillar 2 Summary V3'!$G$83</c:f>
              <c:strCache>
                <c:ptCount val="1"/>
                <c:pt idx="0">
                  <c:v>RIA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'Pillar 2 Summary V3'!$E$84:$E$89</c:f>
              <c:strCache>
                <c:ptCount val="6"/>
                <c:pt idx="0">
                  <c:v>1: Health</c:v>
                </c:pt>
                <c:pt idx="1">
                  <c:v>2: Culture, Creativity and Inclusive Society</c:v>
                </c:pt>
                <c:pt idx="2">
                  <c:v>3: Civil Security for Society</c:v>
                </c:pt>
                <c:pt idx="3">
                  <c:v>4: Digital, Industry and Space</c:v>
                </c:pt>
                <c:pt idx="4">
                  <c:v>5:Climate, Energy and Mobility </c:v>
                </c:pt>
                <c:pt idx="5">
                  <c:v>6: Food, Bioeconomy, Natural Resources, Agriculture and Environment </c:v>
                </c:pt>
              </c:strCache>
            </c:strRef>
          </c:cat>
          <c:val>
            <c:numRef>
              <c:f>'Pillar 2 Summary V3'!$G$84:$G$89</c:f>
              <c:numCache>
                <c:formatCode>_-[$€-2]\ * #,##0.00_-;\-[$€-2]\ * #,##0.00_-;_-[$€-2]\ * "-"??_-;_-@_-</c:formatCode>
                <c:ptCount val="6"/>
                <c:pt idx="0">
                  <c:v>951.50000000000011</c:v>
                </c:pt>
                <c:pt idx="1">
                  <c:v>553</c:v>
                </c:pt>
                <c:pt idx="2">
                  <c:v>163.80000000000001</c:v>
                </c:pt>
                <c:pt idx="3">
                  <c:v>888.71999999999991</c:v>
                </c:pt>
                <c:pt idx="4">
                  <c:v>519.75</c:v>
                </c:pt>
                <c:pt idx="5">
                  <c:v>705.19999999999993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69-4F0E-8088-FE92C8064D77}"/>
            </c:ext>
          </c:extLst>
        </c:ser>
        <c:ser>
          <c:idx val="1"/>
          <c:order val="1"/>
          <c:tx>
            <c:strRef>
              <c:f>'Pillar 2 Summary V3'!$H$83</c:f>
              <c:strCache>
                <c:ptCount val="1"/>
                <c:pt idx="0">
                  <c:v>IA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'Pillar 2 Summary V3'!$E$84:$E$89</c:f>
              <c:strCache>
                <c:ptCount val="6"/>
                <c:pt idx="0">
                  <c:v>1: Health</c:v>
                </c:pt>
                <c:pt idx="1">
                  <c:v>2: Culture, Creativity and Inclusive Society</c:v>
                </c:pt>
                <c:pt idx="2">
                  <c:v>3: Civil Security for Society</c:v>
                </c:pt>
                <c:pt idx="3">
                  <c:v>4: Digital, Industry and Space</c:v>
                </c:pt>
                <c:pt idx="4">
                  <c:v>5:Climate, Energy and Mobility </c:v>
                </c:pt>
                <c:pt idx="5">
                  <c:v>6: Food, Bioeconomy, Natural Resources, Agriculture and Environment </c:v>
                </c:pt>
              </c:strCache>
            </c:strRef>
          </c:cat>
          <c:val>
            <c:numRef>
              <c:f>'Pillar 2 Summary V3'!$H$84:$H$89</c:f>
              <c:numCache>
                <c:formatCode>_-[$€-2]\ * #,##0.00_-;\-[$€-2]\ * #,##0.00_-;_-[$€-2]\ * "-"??_-;_-@_-</c:formatCode>
                <c:ptCount val="6"/>
                <c:pt idx="0">
                  <c:v>68.8</c:v>
                </c:pt>
                <c:pt idx="1">
                  <c:v>54</c:v>
                </c:pt>
                <c:pt idx="2">
                  <c:v>207.71000000000004</c:v>
                </c:pt>
                <c:pt idx="3">
                  <c:v>565.01</c:v>
                </c:pt>
                <c:pt idx="4">
                  <c:v>1321.25</c:v>
                </c:pt>
                <c:pt idx="5">
                  <c:v>361.2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69-4F0E-8088-FE92C8064D77}"/>
            </c:ext>
          </c:extLst>
        </c:ser>
        <c:ser>
          <c:idx val="2"/>
          <c:order val="2"/>
          <c:tx>
            <c:strRef>
              <c:f>'Pillar 2 Summary V3'!$I$83</c:f>
              <c:strCache>
                <c:ptCount val="1"/>
                <c:pt idx="0">
                  <c:v>CSA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'Pillar 2 Summary V3'!$E$84:$E$89</c:f>
              <c:strCache>
                <c:ptCount val="6"/>
                <c:pt idx="0">
                  <c:v>1: Health</c:v>
                </c:pt>
                <c:pt idx="1">
                  <c:v>2: Culture, Creativity and Inclusive Society</c:v>
                </c:pt>
                <c:pt idx="2">
                  <c:v>3: Civil Security for Society</c:v>
                </c:pt>
                <c:pt idx="3">
                  <c:v>4: Digital, Industry and Space</c:v>
                </c:pt>
                <c:pt idx="4">
                  <c:v>5:Climate, Energy and Mobility </c:v>
                </c:pt>
                <c:pt idx="5">
                  <c:v>6: Food, Bioeconomy, Natural Resources, Agriculture and Environment </c:v>
                </c:pt>
              </c:strCache>
            </c:strRef>
          </c:cat>
          <c:val>
            <c:numRef>
              <c:f>'Pillar 2 Summary V3'!$I$84:$I$89</c:f>
              <c:numCache>
                <c:formatCode>_-[$€-2]\ * #,##0.00_-;\-[$€-2]\ * #,##0.00_-;_-[$€-2]\ * "-"??_-;_-@_-</c:formatCode>
                <c:ptCount val="6"/>
                <c:pt idx="0">
                  <c:v>16.5</c:v>
                </c:pt>
                <c:pt idx="1">
                  <c:v>26.5</c:v>
                </c:pt>
                <c:pt idx="2">
                  <c:v>3.33</c:v>
                </c:pt>
                <c:pt idx="3">
                  <c:v>47.3</c:v>
                </c:pt>
                <c:pt idx="4">
                  <c:v>24.6</c:v>
                </c:pt>
                <c:pt idx="5">
                  <c:v>83.9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B69-4F0E-8088-FE92C8064D77}"/>
            </c:ext>
          </c:extLst>
        </c:ser>
        <c:ser>
          <c:idx val="3"/>
          <c:order val="3"/>
          <c:tx>
            <c:strRef>
              <c:f>'Pillar 2 Summary V3'!$J$83</c:f>
              <c:strCache>
                <c:ptCount val="1"/>
                <c:pt idx="0">
                  <c:v>COFUND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'Pillar 2 Summary V3'!$E$84:$E$89</c:f>
              <c:strCache>
                <c:ptCount val="6"/>
                <c:pt idx="0">
                  <c:v>1: Health</c:v>
                </c:pt>
                <c:pt idx="1">
                  <c:v>2: Culture, Creativity and Inclusive Society</c:v>
                </c:pt>
                <c:pt idx="2">
                  <c:v>3: Civil Security for Society</c:v>
                </c:pt>
                <c:pt idx="3">
                  <c:v>4: Digital, Industry and Space</c:v>
                </c:pt>
                <c:pt idx="4">
                  <c:v>5:Climate, Energy and Mobility </c:v>
                </c:pt>
                <c:pt idx="5">
                  <c:v>6: Food, Bioeconomy, Natural Resources, Agriculture and Environment </c:v>
                </c:pt>
              </c:strCache>
            </c:strRef>
          </c:cat>
          <c:val>
            <c:numRef>
              <c:f>'Pillar 2 Summary V3'!$J$84:$J$89</c:f>
              <c:numCache>
                <c:formatCode>_-[$€-2]\ * #,##0.00_-;\-[$€-2]\ * #,##0.00_-;_-[$€-2]\ * "-"??_-;_-@_-</c:formatCode>
                <c:ptCount val="6"/>
                <c:pt idx="0">
                  <c:v>20</c:v>
                </c:pt>
                <c:pt idx="1">
                  <c:v>60</c:v>
                </c:pt>
                <c:pt idx="2">
                  <c:v>0</c:v>
                </c:pt>
                <c:pt idx="3">
                  <c:v>0</c:v>
                </c:pt>
                <c:pt idx="4">
                  <c:v>45</c:v>
                </c:pt>
                <c:pt idx="5">
                  <c:v>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B69-4F0E-8088-FE92C8064D77}"/>
            </c:ext>
          </c:extLst>
        </c:ser>
        <c:ser>
          <c:idx val="4"/>
          <c:order val="4"/>
          <c:tx>
            <c:strRef>
              <c:f>'Pillar 2 Summary V3'!$K$83</c:f>
              <c:strCache>
                <c:ptCount val="1"/>
                <c:pt idx="0">
                  <c:v>PCP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'Pillar 2 Summary V3'!$E$84:$E$89</c:f>
              <c:strCache>
                <c:ptCount val="6"/>
                <c:pt idx="0">
                  <c:v>1: Health</c:v>
                </c:pt>
                <c:pt idx="1">
                  <c:v>2: Culture, Creativity and Inclusive Society</c:v>
                </c:pt>
                <c:pt idx="2">
                  <c:v>3: Civil Security for Society</c:v>
                </c:pt>
                <c:pt idx="3">
                  <c:v>4: Digital, Industry and Space</c:v>
                </c:pt>
                <c:pt idx="4">
                  <c:v>5:Climate, Energy and Mobility </c:v>
                </c:pt>
                <c:pt idx="5">
                  <c:v>6: Food, Bioeconomy, Natural Resources, Agriculture and Environment </c:v>
                </c:pt>
              </c:strCache>
            </c:strRef>
          </c:cat>
          <c:val>
            <c:numRef>
              <c:f>'Pillar 2 Summary V3'!$K$84:$K$89</c:f>
              <c:numCache>
                <c:formatCode>_-[$€-2]\ * #,##0.00_-;\-[$€-2]\ * #,##0.00_-;_-[$€-2]\ * "-"??_-;_-@_-</c:formatCode>
                <c:ptCount val="6"/>
                <c:pt idx="0">
                  <c:v>20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B69-4F0E-8088-FE92C8064D77}"/>
            </c:ext>
          </c:extLst>
        </c:ser>
        <c:ser>
          <c:idx val="5"/>
          <c:order val="5"/>
          <c:tx>
            <c:strRef>
              <c:f>'Pillar 2 Summary V3'!$L$83</c:f>
              <c:strCache>
                <c:ptCount val="1"/>
                <c:pt idx="0">
                  <c:v>PPI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'Pillar 2 Summary V3'!$E$84:$E$89</c:f>
              <c:strCache>
                <c:ptCount val="6"/>
                <c:pt idx="0">
                  <c:v>1: Health</c:v>
                </c:pt>
                <c:pt idx="1">
                  <c:v>2: Culture, Creativity and Inclusive Society</c:v>
                </c:pt>
                <c:pt idx="2">
                  <c:v>3: Civil Security for Society</c:v>
                </c:pt>
                <c:pt idx="3">
                  <c:v>4: Digital, Industry and Space</c:v>
                </c:pt>
                <c:pt idx="4">
                  <c:v>5:Climate, Energy and Mobility </c:v>
                </c:pt>
                <c:pt idx="5">
                  <c:v>6: Food, Bioeconomy, Natural Resources, Agriculture and Environment </c:v>
                </c:pt>
              </c:strCache>
            </c:strRef>
          </c:cat>
          <c:val>
            <c:numRef>
              <c:f>'Pillar 2 Summary V3'!$L$84:$L$89</c:f>
              <c:numCache>
                <c:formatCode>_-[$€-2]\ * #,##0.00_-;\-[$€-2]\ * #,##0.00_-;_-[$€-2]\ * "-"??_-;_-@_-</c:formatCode>
                <c:ptCount val="6"/>
                <c:pt idx="0">
                  <c:v>24.5</c:v>
                </c:pt>
                <c:pt idx="1">
                  <c:v>0</c:v>
                </c:pt>
                <c:pt idx="2">
                  <c:v>11.66</c:v>
                </c:pt>
                <c:pt idx="3">
                  <c:v>0</c:v>
                </c:pt>
                <c:pt idx="4">
                  <c:v>40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B69-4F0E-8088-FE92C8064D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1527551376"/>
        <c:axId val="1527545616"/>
      </c:barChart>
      <c:catAx>
        <c:axId val="15275513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27545616"/>
        <c:crosses val="autoZero"/>
        <c:auto val="1"/>
        <c:lblAlgn val="ctr"/>
        <c:lblOffset val="100"/>
        <c:noMultiLvlLbl val="0"/>
      </c:catAx>
      <c:valAx>
        <c:axId val="1527545616"/>
        <c:scaling>
          <c:orientation val="minMax"/>
          <c:max val="20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[$€-2]\ * #,##0_-;\-[$€-2]\ * #,##0_-;_-[$€-2]\ * &quot;-&quot;_-;_-@_-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27551376"/>
        <c:crosses val="autoZero"/>
        <c:crossBetween val="between"/>
        <c:majorUnit val="2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286095318312624E-2"/>
          <c:y val="5.2018170985999403E-2"/>
          <c:w val="0.93545693830280063"/>
          <c:h val="0.7236803693774203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'Pillar 2 Summary V3'!$E$84</c:f>
              <c:strCache>
                <c:ptCount val="1"/>
                <c:pt idx="0">
                  <c:v>1: Health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'Pillar 2 Summary V3'!$G$83:$L$83</c:f>
              <c:strCache>
                <c:ptCount val="6"/>
                <c:pt idx="0">
                  <c:v>RIA</c:v>
                </c:pt>
                <c:pt idx="1">
                  <c:v>IA</c:v>
                </c:pt>
                <c:pt idx="2">
                  <c:v>CSA</c:v>
                </c:pt>
                <c:pt idx="3">
                  <c:v>COFUND</c:v>
                </c:pt>
                <c:pt idx="4">
                  <c:v>PCP</c:v>
                </c:pt>
                <c:pt idx="5">
                  <c:v>PPI</c:v>
                </c:pt>
              </c:strCache>
            </c:strRef>
          </c:cat>
          <c:val>
            <c:numRef>
              <c:f>'Pillar 2 Summary V3'!$G$84:$L$84</c:f>
              <c:numCache>
                <c:formatCode>_-[$€-2]\ * #,##0.00_-;\-[$€-2]\ * #,##0.00_-;_-[$€-2]\ * "-"??_-;_-@_-</c:formatCode>
                <c:ptCount val="6"/>
                <c:pt idx="0">
                  <c:v>951.50000000000011</c:v>
                </c:pt>
                <c:pt idx="1">
                  <c:v>68.8</c:v>
                </c:pt>
                <c:pt idx="2">
                  <c:v>16.5</c:v>
                </c:pt>
                <c:pt idx="3">
                  <c:v>20</c:v>
                </c:pt>
                <c:pt idx="4">
                  <c:v>20</c:v>
                </c:pt>
                <c:pt idx="5">
                  <c:v>24.5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F1-4544-A251-ECD6CF09E3C8}"/>
            </c:ext>
          </c:extLst>
        </c:ser>
        <c:ser>
          <c:idx val="1"/>
          <c:order val="1"/>
          <c:tx>
            <c:strRef>
              <c:f>'Pillar 2 Summary V3'!$E$85</c:f>
              <c:strCache>
                <c:ptCount val="1"/>
                <c:pt idx="0">
                  <c:v>2: Culture, Creativity and Inclusive Society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'Pillar 2 Summary V3'!$G$83:$L$83</c:f>
              <c:strCache>
                <c:ptCount val="6"/>
                <c:pt idx="0">
                  <c:v>RIA</c:v>
                </c:pt>
                <c:pt idx="1">
                  <c:v>IA</c:v>
                </c:pt>
                <c:pt idx="2">
                  <c:v>CSA</c:v>
                </c:pt>
                <c:pt idx="3">
                  <c:v>COFUND</c:v>
                </c:pt>
                <c:pt idx="4">
                  <c:v>PCP</c:v>
                </c:pt>
                <c:pt idx="5">
                  <c:v>PPI</c:v>
                </c:pt>
              </c:strCache>
            </c:strRef>
          </c:cat>
          <c:val>
            <c:numRef>
              <c:f>'Pillar 2 Summary V3'!$G$85:$L$85</c:f>
              <c:numCache>
                <c:formatCode>_-[$€-2]\ * #,##0.00_-;\-[$€-2]\ * #,##0.00_-;_-[$€-2]\ * "-"??_-;_-@_-</c:formatCode>
                <c:ptCount val="6"/>
                <c:pt idx="0">
                  <c:v>553</c:v>
                </c:pt>
                <c:pt idx="1">
                  <c:v>54</c:v>
                </c:pt>
                <c:pt idx="2">
                  <c:v>26.5</c:v>
                </c:pt>
                <c:pt idx="3">
                  <c:v>60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F1-4544-A251-ECD6CF09E3C8}"/>
            </c:ext>
          </c:extLst>
        </c:ser>
        <c:ser>
          <c:idx val="2"/>
          <c:order val="2"/>
          <c:tx>
            <c:strRef>
              <c:f>'Pillar 2 Summary V3'!$E$86</c:f>
              <c:strCache>
                <c:ptCount val="1"/>
                <c:pt idx="0">
                  <c:v>3: Civil Security for Society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'Pillar 2 Summary V3'!$G$83:$L$83</c:f>
              <c:strCache>
                <c:ptCount val="6"/>
                <c:pt idx="0">
                  <c:v>RIA</c:v>
                </c:pt>
                <c:pt idx="1">
                  <c:v>IA</c:v>
                </c:pt>
                <c:pt idx="2">
                  <c:v>CSA</c:v>
                </c:pt>
                <c:pt idx="3">
                  <c:v>COFUND</c:v>
                </c:pt>
                <c:pt idx="4">
                  <c:v>PCP</c:v>
                </c:pt>
                <c:pt idx="5">
                  <c:v>PPI</c:v>
                </c:pt>
              </c:strCache>
            </c:strRef>
          </c:cat>
          <c:val>
            <c:numRef>
              <c:f>'Pillar 2 Summary V3'!$G$86:$L$86</c:f>
              <c:numCache>
                <c:formatCode>_-[$€-2]\ * #,##0.00_-;\-[$€-2]\ * #,##0.00_-;_-[$€-2]\ * "-"??_-;_-@_-</c:formatCode>
                <c:ptCount val="6"/>
                <c:pt idx="0">
                  <c:v>163.80000000000001</c:v>
                </c:pt>
                <c:pt idx="1">
                  <c:v>207.71000000000004</c:v>
                </c:pt>
                <c:pt idx="2">
                  <c:v>3.33</c:v>
                </c:pt>
                <c:pt idx="3">
                  <c:v>0</c:v>
                </c:pt>
                <c:pt idx="4">
                  <c:v>0</c:v>
                </c:pt>
                <c:pt idx="5">
                  <c:v>11.66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F1-4544-A251-ECD6CF09E3C8}"/>
            </c:ext>
          </c:extLst>
        </c:ser>
        <c:ser>
          <c:idx val="3"/>
          <c:order val="3"/>
          <c:tx>
            <c:strRef>
              <c:f>'Pillar 2 Summary V3'!$E$87</c:f>
              <c:strCache>
                <c:ptCount val="1"/>
                <c:pt idx="0">
                  <c:v>4: Digital, Industry and Space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'Pillar 2 Summary V3'!$G$83:$L$83</c:f>
              <c:strCache>
                <c:ptCount val="6"/>
                <c:pt idx="0">
                  <c:v>RIA</c:v>
                </c:pt>
                <c:pt idx="1">
                  <c:v>IA</c:v>
                </c:pt>
                <c:pt idx="2">
                  <c:v>CSA</c:v>
                </c:pt>
                <c:pt idx="3">
                  <c:v>COFUND</c:v>
                </c:pt>
                <c:pt idx="4">
                  <c:v>PCP</c:v>
                </c:pt>
                <c:pt idx="5">
                  <c:v>PPI</c:v>
                </c:pt>
              </c:strCache>
            </c:strRef>
          </c:cat>
          <c:val>
            <c:numRef>
              <c:f>'Pillar 2 Summary V3'!$G$87:$L$87</c:f>
              <c:numCache>
                <c:formatCode>_-[$€-2]\ * #,##0.00_-;\-[$€-2]\ * #,##0.00_-;_-[$€-2]\ * "-"??_-;_-@_-</c:formatCode>
                <c:ptCount val="6"/>
                <c:pt idx="0">
                  <c:v>888.71999999999991</c:v>
                </c:pt>
                <c:pt idx="1">
                  <c:v>565.01</c:v>
                </c:pt>
                <c:pt idx="2">
                  <c:v>47.3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BF1-4544-A251-ECD6CF09E3C8}"/>
            </c:ext>
          </c:extLst>
        </c:ser>
        <c:ser>
          <c:idx val="4"/>
          <c:order val="4"/>
          <c:tx>
            <c:strRef>
              <c:f>'Pillar 2 Summary V3'!$E$88</c:f>
              <c:strCache>
                <c:ptCount val="1"/>
                <c:pt idx="0">
                  <c:v>5:Climate, Energy and Mobility 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'Pillar 2 Summary V3'!$G$83:$L$83</c:f>
              <c:strCache>
                <c:ptCount val="6"/>
                <c:pt idx="0">
                  <c:v>RIA</c:v>
                </c:pt>
                <c:pt idx="1">
                  <c:v>IA</c:v>
                </c:pt>
                <c:pt idx="2">
                  <c:v>CSA</c:v>
                </c:pt>
                <c:pt idx="3">
                  <c:v>COFUND</c:v>
                </c:pt>
                <c:pt idx="4">
                  <c:v>PCP</c:v>
                </c:pt>
                <c:pt idx="5">
                  <c:v>PPI</c:v>
                </c:pt>
              </c:strCache>
            </c:strRef>
          </c:cat>
          <c:val>
            <c:numRef>
              <c:f>'Pillar 2 Summary V3'!$G$88:$L$88</c:f>
              <c:numCache>
                <c:formatCode>_-[$€-2]\ * #,##0.00_-;\-[$€-2]\ * #,##0.00_-;_-[$€-2]\ * "-"??_-;_-@_-</c:formatCode>
                <c:ptCount val="6"/>
                <c:pt idx="0">
                  <c:v>519.75</c:v>
                </c:pt>
                <c:pt idx="1">
                  <c:v>1321.25</c:v>
                </c:pt>
                <c:pt idx="2">
                  <c:v>24.6</c:v>
                </c:pt>
                <c:pt idx="3">
                  <c:v>45</c:v>
                </c:pt>
                <c:pt idx="4">
                  <c:v>0</c:v>
                </c:pt>
                <c:pt idx="5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BF1-4544-A251-ECD6CF09E3C8}"/>
            </c:ext>
          </c:extLst>
        </c:ser>
        <c:ser>
          <c:idx val="5"/>
          <c:order val="5"/>
          <c:tx>
            <c:strRef>
              <c:f>'Pillar 2 Summary V3'!$E$89</c:f>
              <c:strCache>
                <c:ptCount val="1"/>
                <c:pt idx="0">
                  <c:v>6: Food, Bioeconomy, Natural Resources, Agriculture and Environment 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'Pillar 2 Summary V3'!$G$83:$L$83</c:f>
              <c:strCache>
                <c:ptCount val="6"/>
                <c:pt idx="0">
                  <c:v>RIA</c:v>
                </c:pt>
                <c:pt idx="1">
                  <c:v>IA</c:v>
                </c:pt>
                <c:pt idx="2">
                  <c:v>CSA</c:v>
                </c:pt>
                <c:pt idx="3">
                  <c:v>COFUND</c:v>
                </c:pt>
                <c:pt idx="4">
                  <c:v>PCP</c:v>
                </c:pt>
                <c:pt idx="5">
                  <c:v>PPI</c:v>
                </c:pt>
              </c:strCache>
            </c:strRef>
          </c:cat>
          <c:val>
            <c:numRef>
              <c:f>'Pillar 2 Summary V3'!$G$89:$L$89</c:f>
              <c:numCache>
                <c:formatCode>_-[$€-2]\ * #,##0.00_-;\-[$€-2]\ * #,##0.00_-;_-[$€-2]\ * "-"??_-;_-@_-</c:formatCode>
                <c:ptCount val="6"/>
                <c:pt idx="0">
                  <c:v>705.19999999999993</c:v>
                </c:pt>
                <c:pt idx="1">
                  <c:v>361.2</c:v>
                </c:pt>
                <c:pt idx="2">
                  <c:v>83.9</c:v>
                </c:pt>
                <c:pt idx="3">
                  <c:v>98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BF1-4544-A251-ECD6CF09E3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overlap val="100"/>
        <c:axId val="1527551376"/>
        <c:axId val="1527545616"/>
      </c:barChart>
      <c:catAx>
        <c:axId val="1527551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27545616"/>
        <c:crosses val="autoZero"/>
        <c:auto val="1"/>
        <c:lblAlgn val="ctr"/>
        <c:lblOffset val="100"/>
        <c:noMultiLvlLbl val="0"/>
      </c:catAx>
      <c:valAx>
        <c:axId val="1527545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[$€-2]\ * #,##0_-;\-[$€-2]\ * #,##0_-;_-[$€-2]\ * &quot;-&quot;_-;_-@_-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27551376"/>
        <c:crosses val="autoZero"/>
        <c:crossBetween val="between"/>
        <c:majorUnit val="50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5569067172036215E-3"/>
          <c:y val="0.8905656091748585"/>
          <c:w val="0.98802730399382321"/>
          <c:h val="5.38230720393467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887662827334812E-2"/>
          <c:y val="9.5087163232963554E-3"/>
          <c:w val="0.91987560169248506"/>
          <c:h val="0.6268389133608695"/>
        </c:manualLayout>
      </c:layout>
      <c:doughnutChart>
        <c:varyColors val="1"/>
        <c:ser>
          <c:idx val="0"/>
          <c:order val="0"/>
          <c:tx>
            <c:strRef>
              <c:f>'Pillar 2 Summary V3'!$M$39</c:f>
              <c:strCache>
                <c:ptCount val="1"/>
                <c:pt idx="0">
                  <c:v>Overall Budget (€m)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846-4AA3-B1F3-2AC20CF3646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846-4AA3-B1F3-2AC20CF3646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846-4AA3-B1F3-2AC20CF3646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846-4AA3-B1F3-2AC20CF3646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846-4AA3-B1F3-2AC20CF36466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D846-4AA3-B1F3-2AC20CF36466}"/>
              </c:ext>
            </c:extLst>
          </c:dPt>
          <c:dLbls>
            <c:dLbl>
              <c:idx val="0"/>
              <c:layout>
                <c:manualLayout>
                  <c:x val="-7.5541280038068049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846-4AA3-B1F3-2AC20CF36466}"/>
                </c:ext>
              </c:extLst>
            </c:dLbl>
            <c:numFmt formatCode="_-[$€-2]\ * #,##0_-;\-[$€-2]\ * #,##0_-;_-[$€-2]\ * &quot;-&quot;_-;_-@_-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Aptos Narrow" panose="020B00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'Pillar 2 Summary V3'!$F$40:$F$45</c:f>
              <c:strCache>
                <c:ptCount val="6"/>
                <c:pt idx="0">
                  <c:v>Staying healthy in a rapidly changing society</c:v>
                </c:pt>
                <c:pt idx="1">
                  <c:v>Living and working in a health-promoting environment</c:v>
                </c:pt>
                <c:pt idx="2">
                  <c:v>Tackling diseases and reducing disease burden</c:v>
                </c:pt>
                <c:pt idx="3">
                  <c:v>Ensuring equal access to innovative, sustainable, and high-quality healthcare</c:v>
                </c:pt>
                <c:pt idx="4">
                  <c:v>Developing and using new tools, technologies and digital solutions for a healthy society</c:v>
                </c:pt>
                <c:pt idx="5">
                  <c:v>Maintaining an innovative, sustainable, and competitive EU health industry</c:v>
                </c:pt>
              </c:strCache>
            </c:strRef>
          </c:cat>
          <c:val>
            <c:numRef>
              <c:f>'Pillar 2 Summary V3'!$M$40:$M$45</c:f>
              <c:numCache>
                <c:formatCode>_-[$€-2]\ * #,##0.00_-;\-[$€-2]\ * #,##0.00_-;_-[$€-2]\ * "-"??_-;_-@_-</c:formatCode>
                <c:ptCount val="6"/>
                <c:pt idx="0">
                  <c:v>61.8</c:v>
                </c:pt>
                <c:pt idx="1">
                  <c:v>168</c:v>
                </c:pt>
                <c:pt idx="2">
                  <c:v>610.90000000000009</c:v>
                </c:pt>
                <c:pt idx="3">
                  <c:v>110.3</c:v>
                </c:pt>
                <c:pt idx="4">
                  <c:v>211</c:v>
                </c:pt>
                <c:pt idx="5">
                  <c:v>83.4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D846-4AA3-B1F3-2AC20CF3646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10084206732802939"/>
          <c:y val="0.64143229719106032"/>
          <c:w val="0.86869646680942181"/>
          <c:h val="0.3411692476633765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ptos Narrow" panose="020B0004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887662827334812E-2"/>
          <c:y val="9.5087163232963554E-3"/>
          <c:w val="0.91987560169248506"/>
          <c:h val="0.6268389133608695"/>
        </c:manualLayout>
      </c:layout>
      <c:doughnutChart>
        <c:varyColors val="1"/>
        <c:ser>
          <c:idx val="0"/>
          <c:order val="0"/>
          <c:tx>
            <c:strRef>
              <c:f>'Pillar 2 Summary V3'!$M$39</c:f>
              <c:strCache>
                <c:ptCount val="1"/>
                <c:pt idx="0">
                  <c:v>Overall Budget (€m)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E55-4C99-A7DF-B0D88E0D20F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E55-4C99-A7DF-B0D88E0D20F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E55-4C99-A7DF-B0D88E0D20FB}"/>
              </c:ext>
            </c:extLst>
          </c:dPt>
          <c:dLbls>
            <c:numFmt formatCode="[$€-2]\ 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Aptos Narrow" panose="020B00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'Pillar 2 Summary V3'!$F$46:$F$48</c:f>
              <c:strCache>
                <c:ptCount val="3"/>
                <c:pt idx="0">
                  <c:v>Innovative Research on Democracy and Governance</c:v>
                </c:pt>
                <c:pt idx="1">
                  <c:v>Innovative Research on European Cultural Heritage and Cultural and Creative Industries</c:v>
                </c:pt>
                <c:pt idx="2">
                  <c:v>Innovative Research on Social and Economic Transformations</c:v>
                </c:pt>
              </c:strCache>
            </c:strRef>
          </c:cat>
          <c:val>
            <c:numRef>
              <c:f>'Pillar 2 Summary V3'!$M$46:$M$48</c:f>
              <c:numCache>
                <c:formatCode>_-[$€-2]\ * #,##0.00_-;\-[$€-2]\ * #,##0.00_-;_-[$€-2]\ * "-"??_-;_-@_-</c:formatCode>
                <c:ptCount val="3"/>
                <c:pt idx="0">
                  <c:v>226</c:v>
                </c:pt>
                <c:pt idx="1">
                  <c:v>194</c:v>
                </c:pt>
                <c:pt idx="2">
                  <c:v>273.5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E55-4C99-A7DF-B0D88E0D20F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1008419877874107"/>
          <c:y val="0.65461490662367328"/>
          <c:w val="0.85358821080180836"/>
          <c:h val="0.3080014778986967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ptos Narrow" panose="020B0004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887662827334812E-2"/>
          <c:y val="9.5087163232963554E-3"/>
          <c:w val="0.91987560169248506"/>
          <c:h val="0.6268389133608695"/>
        </c:manualLayout>
      </c:layout>
      <c:doughnutChart>
        <c:varyColors val="1"/>
        <c:ser>
          <c:idx val="0"/>
          <c:order val="0"/>
          <c:tx>
            <c:strRef>
              <c:f>'Pillar 2 Summary V3'!$M$39</c:f>
              <c:strCache>
                <c:ptCount val="1"/>
                <c:pt idx="0">
                  <c:v>Overall Budget (€m)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301-4CAE-9E4A-46FA879C236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301-4CAE-9E4A-46FA879C236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301-4CAE-9E4A-46FA879C236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301-4CAE-9E4A-46FA879C236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301-4CAE-9E4A-46FA879C2365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1301-4CAE-9E4A-46FA879C2365}"/>
              </c:ext>
            </c:extLst>
          </c:dPt>
          <c:dLbls>
            <c:numFmt formatCode="[$€-2]\ 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Aptos Narrow" panose="020B00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'Pillar 2 Summary V3'!$F$49:$F$54</c:f>
              <c:strCache>
                <c:ptCount val="6"/>
                <c:pt idx="0">
                  <c:v>Better protect the EU and its citizens against Crime and Terrorism</c:v>
                </c:pt>
                <c:pt idx="1">
                  <c:v>Effective management of EU external borders</c:v>
                </c:pt>
                <c:pt idx="2">
                  <c:v>Resilient Infrastructure</c:v>
                </c:pt>
                <c:pt idx="3">
                  <c:v>Increased Cybersecurity</c:v>
                </c:pt>
                <c:pt idx="4">
                  <c:v>Disaster-Resilient Society for Europe</c:v>
                </c:pt>
                <c:pt idx="5">
                  <c:v>Strengthened Security Research and Innovation</c:v>
                </c:pt>
              </c:strCache>
            </c:strRef>
          </c:cat>
          <c:val>
            <c:numRef>
              <c:f>'Pillar 2 Summary V3'!$M$49:$M$54</c:f>
              <c:numCache>
                <c:formatCode>_-[$€-2]\ * #,##0.00_-;\-[$€-2]\ * #,##0.00_-;_-[$€-2]\ * "-"??_-;_-@_-</c:formatCode>
                <c:ptCount val="6"/>
                <c:pt idx="0">
                  <c:v>77.5</c:v>
                </c:pt>
                <c:pt idx="1">
                  <c:v>51.33</c:v>
                </c:pt>
                <c:pt idx="2">
                  <c:v>42.34</c:v>
                </c:pt>
                <c:pt idx="3">
                  <c:v>128</c:v>
                </c:pt>
                <c:pt idx="4">
                  <c:v>63.17</c:v>
                </c:pt>
                <c:pt idx="5">
                  <c:v>26.16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1301-4CAE-9E4A-46FA879C236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  <a:ea typeface="+mn-ea"/>
                <a:cs typeface="+mn-cs"/>
              </a:defRPr>
            </a:pPr>
            <a:endParaRPr lang="en-US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10084206732802939"/>
          <c:y val="0.61157194679564697"/>
          <c:w val="0.80070926739190229"/>
          <c:h val="0.3710294907967217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ptos Narrow" panose="020B0004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887662827334812E-2"/>
          <c:y val="9.5087163232963554E-3"/>
          <c:w val="0.91987560169248506"/>
          <c:h val="0.6268389133608695"/>
        </c:manualLayout>
      </c:layout>
      <c:doughnutChart>
        <c:varyColors val="1"/>
        <c:ser>
          <c:idx val="0"/>
          <c:order val="0"/>
          <c:tx>
            <c:strRef>
              <c:f>'Pillar 2 Summary V3'!$M$39</c:f>
              <c:strCache>
                <c:ptCount val="1"/>
                <c:pt idx="0">
                  <c:v>Overall Budget (€m)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444-4D1E-8601-770A3B6E4DB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444-4D1E-8601-770A3B6E4DB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444-4D1E-8601-770A3B6E4DB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444-4D1E-8601-770A3B6E4DB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444-4D1E-8601-770A3B6E4DB8}"/>
              </c:ext>
            </c:extLst>
          </c:dPt>
          <c:dLbls>
            <c:numFmt formatCode="[$€-2]\ 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Aptos Narrow" panose="020B00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'Pillar 2 Summary V3'!$F$55:$F$59</c:f>
              <c:strCache>
                <c:ptCount val="5"/>
                <c:pt idx="0">
                  <c:v>Leadership in materials and production for Europe</c:v>
                </c:pt>
                <c:pt idx="1">
                  <c:v>Developing an agile and secure single market and infrastructure for data-services and trustworthy artificial intelligence services</c:v>
                </c:pt>
                <c:pt idx="2">
                  <c:v>Achieving open strategic autonomy in digital and emerging enabling technologies</c:v>
                </c:pt>
                <c:pt idx="3">
                  <c:v>Open Strategic Autonomy in Developing, Deploying and Using Global Space-Based Infrastructure, Services, Applications and Data</c:v>
                </c:pt>
                <c:pt idx="4">
                  <c:v>Digital and industrial technologies driving human-centric innovation</c:v>
                </c:pt>
              </c:strCache>
            </c:strRef>
          </c:cat>
          <c:val>
            <c:numRef>
              <c:f>'Pillar 2 Summary V3'!$M$55:$M$59</c:f>
              <c:numCache>
                <c:formatCode>_-[$€-2]\ * #,##0.00_-;\-[$€-2]\ * #,##0.00_-;_-[$€-2]\ * "-"??_-;_-@_-</c:formatCode>
                <c:ptCount val="5"/>
                <c:pt idx="0">
                  <c:v>652.09999999999991</c:v>
                </c:pt>
                <c:pt idx="1">
                  <c:v>183</c:v>
                </c:pt>
                <c:pt idx="2">
                  <c:v>413</c:v>
                </c:pt>
                <c:pt idx="3">
                  <c:v>157.13</c:v>
                </c:pt>
                <c:pt idx="4">
                  <c:v>95.8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444-4D1E-8601-770A3B6E4DB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  <a:ea typeface="+mn-ea"/>
                <a:cs typeface="+mn-cs"/>
              </a:defRPr>
            </a:pPr>
            <a:endParaRPr lang="en-U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10084206732802939"/>
          <c:y val="0.60304044068252061"/>
          <c:w val="0.88002765881513201"/>
          <c:h val="0.396959559317479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ptos Narrow" panose="020B0004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887662827334812E-2"/>
          <c:y val="9.5087163232963554E-3"/>
          <c:w val="0.91987560169248506"/>
          <c:h val="0.6268389133608695"/>
        </c:manualLayout>
      </c:layout>
      <c:doughnutChart>
        <c:varyColors val="1"/>
        <c:ser>
          <c:idx val="0"/>
          <c:order val="0"/>
          <c:tx>
            <c:strRef>
              <c:f>'Pillar 2 Summary V3'!$M$39</c:f>
              <c:strCache>
                <c:ptCount val="1"/>
                <c:pt idx="0">
                  <c:v>Overall Budget (€m)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497-425E-B195-FB88B9DC826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497-425E-B195-FB88B9DC826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497-425E-B195-FB88B9DC826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497-425E-B195-FB88B9DC826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6497-425E-B195-FB88B9DC8261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6497-425E-B195-FB88B9DC8261}"/>
              </c:ext>
            </c:extLst>
          </c:dPt>
          <c:dLbls>
            <c:numFmt formatCode="[$€-2]\ 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Aptos Narrow" panose="020B00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'Pillar 2 Summary V3'!$F$60:$F$65</c:f>
              <c:strCache>
                <c:ptCount val="6"/>
                <c:pt idx="0">
                  <c:v>Climate sciences and responses for the transformation towards climate neutrality</c:v>
                </c:pt>
                <c:pt idx="1">
                  <c:v>Cross-sectoral solutions for the climate transition</c:v>
                </c:pt>
                <c:pt idx="2">
                  <c:v>Sustainable, secure and competitive energy supply</c:v>
                </c:pt>
                <c:pt idx="3">
                  <c:v>Efficient, sustainable and inclusive energy use</c:v>
                </c:pt>
                <c:pt idx="4">
                  <c:v>Clean and competitive solutions for all transport modes</c:v>
                </c:pt>
                <c:pt idx="5">
                  <c:v>Safe, Resilient Transport and Smart Mobility services for passengers and goods</c:v>
                </c:pt>
              </c:strCache>
            </c:strRef>
          </c:cat>
          <c:val>
            <c:numRef>
              <c:f>'Pillar 2 Summary V3'!$M$60:$M$65</c:f>
              <c:numCache>
                <c:formatCode>_-[$€-2]\ * #,##0.00_-;\-[$€-2]\ * #,##0.00_-;_-[$€-2]\ * "-"??_-;_-@_-</c:formatCode>
                <c:ptCount val="6"/>
                <c:pt idx="0">
                  <c:v>250</c:v>
                </c:pt>
                <c:pt idx="1">
                  <c:v>274.5</c:v>
                </c:pt>
                <c:pt idx="2">
                  <c:v>760.5</c:v>
                </c:pt>
                <c:pt idx="3">
                  <c:v>169</c:v>
                </c:pt>
                <c:pt idx="4">
                  <c:v>296.5</c:v>
                </c:pt>
                <c:pt idx="5">
                  <c:v>200.1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6497-425E-B195-FB88B9DC826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  <a:ea typeface="+mn-ea"/>
                <a:cs typeface="+mn-cs"/>
              </a:defRPr>
            </a:pPr>
            <a:endParaRPr lang="en-U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  <a:ea typeface="+mn-ea"/>
                <a:cs typeface="+mn-cs"/>
              </a:defRPr>
            </a:pPr>
            <a:endParaRPr lang="en-US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  <a:ea typeface="+mn-ea"/>
                <a:cs typeface="+mn-cs"/>
              </a:defRPr>
            </a:pPr>
            <a:endParaRPr lang="en-US"/>
          </a:p>
        </c:txPr>
      </c:legendEntry>
      <c:legendEntry>
        <c:idx val="5"/>
        <c:txPr>
          <a:bodyPr rot="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10084206732802939"/>
          <c:y val="0.59450893456939402"/>
          <c:w val="0.84719997086096155"/>
          <c:h val="0.388092503022974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ptos Narrow" panose="020B0004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887662827334812E-2"/>
          <c:y val="9.5087163232963554E-3"/>
          <c:w val="0.91987560169248506"/>
          <c:h val="0.6268389133608695"/>
        </c:manualLayout>
      </c:layout>
      <c:doughnutChart>
        <c:varyColors val="1"/>
        <c:ser>
          <c:idx val="0"/>
          <c:order val="0"/>
          <c:tx>
            <c:strRef>
              <c:f>'Pillar 2 Summary V3'!$M$39</c:f>
              <c:strCache>
                <c:ptCount val="1"/>
                <c:pt idx="0">
                  <c:v>Overall Budget (€m)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F27-4488-96B4-C59B544691E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F27-4488-96B4-C59B544691E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F27-4488-96B4-C59B544691E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F27-4488-96B4-C59B544691E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F27-4488-96B4-C59B544691E8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EF27-4488-96B4-C59B544691E8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EF27-4488-96B4-C59B544691E8}"/>
              </c:ext>
            </c:extLst>
          </c:dPt>
          <c:dLbls>
            <c:numFmt formatCode="[$€-2]\ 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Aptos Narrow" panose="020B00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'Pillar 2 Summary V3'!$F$66:$F$72</c:f>
              <c:strCache>
                <c:ptCount val="7"/>
                <c:pt idx="0">
                  <c:v>Biodiversity and ecosystem services</c:v>
                </c:pt>
                <c:pt idx="1">
                  <c:v>Fair, healthy and environment-friendly food systems from primary production to consumption</c:v>
                </c:pt>
                <c:pt idx="2">
                  <c:v>Circular economy and bioeconomy sectors</c:v>
                </c:pt>
                <c:pt idx="3">
                  <c:v>Clean environment and zero pollution</c:v>
                </c:pt>
                <c:pt idx="4">
                  <c:v>Land, ocean and water for climate action</c:v>
                </c:pt>
                <c:pt idx="5">
                  <c:v>Resilient, inclusive, healthy and green rural, coastal and urban communities</c:v>
                </c:pt>
                <c:pt idx="6">
                  <c:v>Innovative governance, environmental observations and digital solutions in support of the Green Deal</c:v>
                </c:pt>
              </c:strCache>
            </c:strRef>
          </c:cat>
          <c:val>
            <c:numRef>
              <c:f>'Pillar 2 Summary V3'!$M$66:$M$72</c:f>
              <c:numCache>
                <c:formatCode>_-[$€-2]\ * #,##0.00_-;\-[$€-2]\ * #,##0.00_-;_-[$€-2]\ * "-"??_-;_-@_-</c:formatCode>
                <c:ptCount val="7"/>
                <c:pt idx="0">
                  <c:v>251</c:v>
                </c:pt>
                <c:pt idx="1">
                  <c:v>282.14999999999998</c:v>
                </c:pt>
                <c:pt idx="2">
                  <c:v>261</c:v>
                </c:pt>
                <c:pt idx="3">
                  <c:v>92.8</c:v>
                </c:pt>
                <c:pt idx="4">
                  <c:v>89</c:v>
                </c:pt>
                <c:pt idx="5">
                  <c:v>38.799999999999997</c:v>
                </c:pt>
                <c:pt idx="6">
                  <c:v>233.55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EF27-4488-96B4-C59B544691E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  <a:ea typeface="+mn-ea"/>
                <a:cs typeface="+mn-cs"/>
              </a:defRPr>
            </a:pPr>
            <a:endParaRPr lang="en-U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  <a:ea typeface="+mn-ea"/>
                <a:cs typeface="+mn-cs"/>
              </a:defRPr>
            </a:pPr>
            <a:endParaRPr lang="en-US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  <a:ea typeface="+mn-ea"/>
                <a:cs typeface="+mn-cs"/>
              </a:defRPr>
            </a:pPr>
            <a:endParaRPr lang="en-US"/>
          </a:p>
        </c:txPr>
      </c:legendEntry>
      <c:legendEntry>
        <c:idx val="5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  <a:ea typeface="+mn-ea"/>
                <a:cs typeface="+mn-cs"/>
              </a:defRPr>
            </a:pPr>
            <a:endParaRPr lang="en-US"/>
          </a:p>
        </c:txPr>
      </c:legendEntry>
      <c:legendEntry>
        <c:idx val="6"/>
        <c:txPr>
          <a:bodyPr rot="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9.3287830121341897E-2"/>
          <c:y val="0.61797057638049169"/>
          <c:w val="0.87741642874137515"/>
          <c:h val="0.364630861211876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ptos Narrow" panose="020B0004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0.36226</cdr:x>
      <cdr:y>0.25851</cdr:y>
    </cdr:from>
    <cdr:to>
      <cdr:x>0.62792</cdr:x>
      <cdr:y>0.43414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F03E66D1-6A5F-F9ED-0EA7-6F3D4C4D6BBA}"/>
            </a:ext>
          </a:extLst>
        </cdr:cNvPr>
        <cdr:cNvSpPr txBox="1"/>
      </cdr:nvSpPr>
      <cdr:spPr>
        <a:xfrm xmlns:a="http://schemas.openxmlformats.org/drawingml/2006/main">
          <a:off x="1218063" y="1539272"/>
          <a:ext cx="893255" cy="10457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 rtl="0"/>
          <a:r>
            <a:rPr lang="en-GB" sz="1400" b="0" i="0" baseline="0" dirty="0">
              <a:effectLst/>
              <a:latin typeface="Aptos Narrow" panose="020B0004020202020204" pitchFamily="34" charset="0"/>
              <a:ea typeface="+mn-ea"/>
              <a:cs typeface="+mn-cs"/>
            </a:rPr>
            <a:t>Cluster 1</a:t>
          </a:r>
          <a:endParaRPr lang="en-GB" sz="1400" b="0" dirty="0">
            <a:effectLst/>
            <a:latin typeface="Aptos Narrow" panose="020B0004020202020204" pitchFamily="34" charset="0"/>
          </a:endParaRPr>
        </a:p>
        <a:p xmlns:a="http://schemas.openxmlformats.org/drawingml/2006/main">
          <a:pPr algn="ctr" rtl="0"/>
          <a:r>
            <a:rPr lang="en-GB" sz="1400" b="1" i="0" baseline="0" dirty="0">
              <a:effectLst/>
              <a:latin typeface="Aptos Narrow" panose="020B0004020202020204" pitchFamily="34" charset="0"/>
              <a:ea typeface="+mn-ea"/>
              <a:cs typeface="+mn-cs"/>
            </a:rPr>
            <a:t>Health</a:t>
          </a:r>
          <a:endParaRPr lang="en-GB" sz="1400" b="1" dirty="0">
            <a:effectLst/>
            <a:latin typeface="Aptos Narrow" panose="020B0004020202020204" pitchFamily="34" charset="0"/>
          </a:endParaRPr>
        </a:p>
        <a:p xmlns:a="http://schemas.openxmlformats.org/drawingml/2006/main">
          <a:pPr algn="ctr"/>
          <a:r>
            <a:rPr lang="en-GB" sz="1400" b="0" i="0" baseline="0" dirty="0">
              <a:effectLst/>
              <a:latin typeface="Aptos Narrow" panose="020B0004020202020204" pitchFamily="34" charset="0"/>
              <a:ea typeface="+mn-ea"/>
              <a:cs typeface="+mn-cs"/>
            </a:rPr>
            <a:t>€1,245m</a:t>
          </a:r>
        </a:p>
        <a:p xmlns:a="http://schemas.openxmlformats.org/drawingml/2006/main">
          <a:pPr algn="ctr"/>
          <a:r>
            <a:rPr lang="en-GB" sz="1400" kern="1200" dirty="0">
              <a:latin typeface="Aptos Narrow" panose="020B0004020202020204" pitchFamily="34" charset="0"/>
            </a:rPr>
            <a:t>38</a:t>
          </a:r>
          <a:endParaRPr lang="en-GB" sz="1400" b="0" kern="1200" dirty="0">
            <a:latin typeface="Aptos Narrow" panose="020B0004020202020204" pitchFamily="34" charset="0"/>
          </a:endParaRPr>
        </a:p>
      </cdr:txBody>
    </cdr:sp>
  </cdr:relSizeAnchor>
  <cdr:relSizeAnchor xmlns:cdr="http://schemas.openxmlformats.org/drawingml/2006/chartDrawing">
    <cdr:from>
      <cdr:x>0.06084</cdr:x>
      <cdr:y>0.6341</cdr:y>
    </cdr:from>
    <cdr:to>
      <cdr:x>0.14224</cdr:x>
      <cdr:y>0.67293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96286F23-2786-9296-BE69-A86E67EA9559}"/>
            </a:ext>
          </a:extLst>
        </cdr:cNvPr>
        <cdr:cNvSpPr txBox="1"/>
      </cdr:nvSpPr>
      <cdr:spPr>
        <a:xfrm xmlns:a="http://schemas.openxmlformats.org/drawingml/2006/main">
          <a:off x="204575" y="3775676"/>
          <a:ext cx="273699" cy="231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r"/>
          <a:r>
            <a:rPr lang="en-GB" sz="1100" b="0" kern="1200" dirty="0">
              <a:latin typeface="Aptos Narrow" panose="020B0004020202020204" pitchFamily="34" charset="0"/>
            </a:rPr>
            <a:t>5%</a:t>
          </a:r>
        </a:p>
      </cdr:txBody>
    </cdr:sp>
  </cdr:relSizeAnchor>
  <cdr:relSizeAnchor xmlns:cdr="http://schemas.openxmlformats.org/drawingml/2006/chartDrawing">
    <cdr:from>
      <cdr:x>0.06084</cdr:x>
      <cdr:y>0.69005</cdr:y>
    </cdr:from>
    <cdr:to>
      <cdr:x>0.14224</cdr:x>
      <cdr:y>0.72888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0CE66906-3190-7A0C-D744-6A055CE91C2B}"/>
            </a:ext>
          </a:extLst>
        </cdr:cNvPr>
        <cdr:cNvSpPr txBox="1"/>
      </cdr:nvSpPr>
      <cdr:spPr>
        <a:xfrm xmlns:a="http://schemas.openxmlformats.org/drawingml/2006/main">
          <a:off x="204575" y="4108820"/>
          <a:ext cx="273699" cy="231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100" b="0" kern="1200" dirty="0">
              <a:latin typeface="Aptos Narrow" panose="020B0004020202020204" pitchFamily="34" charset="0"/>
            </a:rPr>
            <a:t>13%</a:t>
          </a:r>
        </a:p>
      </cdr:txBody>
    </cdr:sp>
  </cdr:relSizeAnchor>
  <cdr:relSizeAnchor xmlns:cdr="http://schemas.openxmlformats.org/drawingml/2006/chartDrawing">
    <cdr:from>
      <cdr:x>0.06084</cdr:x>
      <cdr:y>0.74632</cdr:y>
    </cdr:from>
    <cdr:to>
      <cdr:x>0.14224</cdr:x>
      <cdr:y>0.78515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0CE66906-3190-7A0C-D744-6A055CE91C2B}"/>
            </a:ext>
          </a:extLst>
        </cdr:cNvPr>
        <cdr:cNvSpPr txBox="1"/>
      </cdr:nvSpPr>
      <cdr:spPr>
        <a:xfrm xmlns:a="http://schemas.openxmlformats.org/drawingml/2006/main">
          <a:off x="204575" y="4443888"/>
          <a:ext cx="273699" cy="231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100" b="0" kern="1200" dirty="0">
              <a:latin typeface="Aptos Narrow" panose="020B0004020202020204" pitchFamily="34" charset="0"/>
            </a:rPr>
            <a:t>49%</a:t>
          </a:r>
        </a:p>
      </cdr:txBody>
    </cdr:sp>
  </cdr:relSizeAnchor>
  <cdr:relSizeAnchor xmlns:cdr="http://schemas.openxmlformats.org/drawingml/2006/chartDrawing">
    <cdr:from>
      <cdr:x>0.06084</cdr:x>
      <cdr:y>0.80294</cdr:y>
    </cdr:from>
    <cdr:to>
      <cdr:x>0.14224</cdr:x>
      <cdr:y>0.84177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0CE66906-3190-7A0C-D744-6A055CE91C2B}"/>
            </a:ext>
          </a:extLst>
        </cdr:cNvPr>
        <cdr:cNvSpPr txBox="1"/>
      </cdr:nvSpPr>
      <cdr:spPr>
        <a:xfrm xmlns:a="http://schemas.openxmlformats.org/drawingml/2006/main">
          <a:off x="204575" y="4781036"/>
          <a:ext cx="273699" cy="231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100" b="0" kern="1200" dirty="0">
              <a:latin typeface="Aptos Narrow" panose="020B0004020202020204" pitchFamily="34" charset="0"/>
            </a:rPr>
            <a:t>9%</a:t>
          </a:r>
        </a:p>
      </cdr:txBody>
    </cdr:sp>
  </cdr:relSizeAnchor>
  <cdr:relSizeAnchor xmlns:cdr="http://schemas.openxmlformats.org/drawingml/2006/chartDrawing">
    <cdr:from>
      <cdr:x>0.0619</cdr:x>
      <cdr:y>0.85988</cdr:y>
    </cdr:from>
    <cdr:to>
      <cdr:x>0.1433</cdr:x>
      <cdr:y>0.8987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0CE66906-3190-7A0C-D744-6A055CE91C2B}"/>
            </a:ext>
          </a:extLst>
        </cdr:cNvPr>
        <cdr:cNvSpPr txBox="1"/>
      </cdr:nvSpPr>
      <cdr:spPr>
        <a:xfrm xmlns:a="http://schemas.openxmlformats.org/drawingml/2006/main">
          <a:off x="208149" y="5120042"/>
          <a:ext cx="273699" cy="2311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100" b="0" kern="1200" dirty="0">
              <a:latin typeface="Aptos Narrow" panose="020B0004020202020204" pitchFamily="34" charset="0"/>
            </a:rPr>
            <a:t>17%</a:t>
          </a:r>
        </a:p>
      </cdr:txBody>
    </cdr:sp>
  </cdr:relSizeAnchor>
  <cdr:relSizeAnchor xmlns:cdr="http://schemas.openxmlformats.org/drawingml/2006/chartDrawing">
    <cdr:from>
      <cdr:x>0.06084</cdr:x>
      <cdr:y>0.91789</cdr:y>
    </cdr:from>
    <cdr:to>
      <cdr:x>0.14224</cdr:x>
      <cdr:y>0.95672</cdr:y>
    </cdr:to>
    <cdr:sp macro="" textlink="">
      <cdr:nvSpPr>
        <cdr:cNvPr id="8" name="TextBox 1">
          <a:extLst xmlns:a="http://schemas.openxmlformats.org/drawingml/2006/main">
            <a:ext uri="{FF2B5EF4-FFF2-40B4-BE49-F238E27FC236}">
              <a16:creationId xmlns:a16="http://schemas.microsoft.com/office/drawing/2014/main" id="{0CE66906-3190-7A0C-D744-6A055CE91C2B}"/>
            </a:ext>
          </a:extLst>
        </cdr:cNvPr>
        <cdr:cNvSpPr txBox="1"/>
      </cdr:nvSpPr>
      <cdr:spPr>
        <a:xfrm xmlns:a="http://schemas.openxmlformats.org/drawingml/2006/main">
          <a:off x="204575" y="5465513"/>
          <a:ext cx="273700" cy="231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100" b="0" kern="1200" dirty="0">
              <a:latin typeface="Aptos Narrow" panose="020B0004020202020204" pitchFamily="34" charset="0"/>
            </a:rPr>
            <a:t>7%</a:t>
          </a:r>
        </a:p>
      </cdr:txBody>
    </cdr:sp>
  </cdr:relSizeAnchor>
  <cdr:relSizeAnchor xmlns:cdr="http://schemas.openxmlformats.org/drawingml/2006/chartDrawing">
    <cdr:from>
      <cdr:x>0.5</cdr:x>
      <cdr:y>0.13645</cdr:y>
    </cdr:from>
    <cdr:to>
      <cdr:x>0.5814</cdr:x>
      <cdr:y>0.17528</cdr:y>
    </cdr:to>
    <cdr:sp macro="" textlink="">
      <cdr:nvSpPr>
        <cdr:cNvPr id="10" name="TextBox 1">
          <a:extLst xmlns:a="http://schemas.openxmlformats.org/drawingml/2006/main">
            <a:ext uri="{FF2B5EF4-FFF2-40B4-BE49-F238E27FC236}">
              <a16:creationId xmlns:a16="http://schemas.microsoft.com/office/drawing/2014/main" id="{153CD78F-548B-B0B8-D435-1FF6F107DFF0}"/>
            </a:ext>
          </a:extLst>
        </cdr:cNvPr>
        <cdr:cNvSpPr txBox="1"/>
      </cdr:nvSpPr>
      <cdr:spPr>
        <a:xfrm xmlns:a="http://schemas.openxmlformats.org/drawingml/2006/main">
          <a:off x="1681200" y="812465"/>
          <a:ext cx="273699" cy="231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200" b="0" kern="1200" dirty="0">
              <a:solidFill>
                <a:schemeClr val="bg1"/>
              </a:solidFill>
              <a:latin typeface="Aptos Narrow" panose="020B0004020202020204" pitchFamily="34" charset="0"/>
            </a:rPr>
            <a:t>3</a:t>
          </a:r>
        </a:p>
      </cdr:txBody>
    </cdr:sp>
  </cdr:relSizeAnchor>
  <cdr:relSizeAnchor xmlns:cdr="http://schemas.openxmlformats.org/drawingml/2006/chartDrawing">
    <cdr:from>
      <cdr:x>0.68865</cdr:x>
      <cdr:y>0.18518</cdr:y>
    </cdr:from>
    <cdr:to>
      <cdr:x>0.77005</cdr:x>
      <cdr:y>0.22401</cdr:y>
    </cdr:to>
    <cdr:sp macro="" textlink="">
      <cdr:nvSpPr>
        <cdr:cNvPr id="11" name="TextBox 1">
          <a:extLst xmlns:a="http://schemas.openxmlformats.org/drawingml/2006/main">
            <a:ext uri="{FF2B5EF4-FFF2-40B4-BE49-F238E27FC236}">
              <a16:creationId xmlns:a16="http://schemas.microsoft.com/office/drawing/2014/main" id="{CDDE67E2-349D-6938-657E-BB1068A23A52}"/>
            </a:ext>
          </a:extLst>
        </cdr:cNvPr>
        <cdr:cNvSpPr txBox="1"/>
      </cdr:nvSpPr>
      <cdr:spPr>
        <a:xfrm xmlns:a="http://schemas.openxmlformats.org/drawingml/2006/main">
          <a:off x="2315511" y="1102645"/>
          <a:ext cx="273699" cy="2312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200" b="0" kern="1200" dirty="0">
              <a:solidFill>
                <a:schemeClr val="bg1"/>
              </a:solidFill>
              <a:latin typeface="Aptos Narrow" panose="020B0004020202020204" pitchFamily="34" charset="0"/>
            </a:rPr>
            <a:t>5</a:t>
          </a:r>
        </a:p>
      </cdr:txBody>
    </cdr:sp>
  </cdr:relSizeAnchor>
  <cdr:relSizeAnchor xmlns:cdr="http://schemas.openxmlformats.org/drawingml/2006/chartDrawing">
    <cdr:from>
      <cdr:x>0.61954</cdr:x>
      <cdr:y>0.51017</cdr:y>
    </cdr:from>
    <cdr:to>
      <cdr:x>0.70094</cdr:x>
      <cdr:y>0.549</cdr:y>
    </cdr:to>
    <cdr:sp macro="" textlink="">
      <cdr:nvSpPr>
        <cdr:cNvPr id="12" name="TextBox 1">
          <a:extLst xmlns:a="http://schemas.openxmlformats.org/drawingml/2006/main">
            <a:ext uri="{FF2B5EF4-FFF2-40B4-BE49-F238E27FC236}">
              <a16:creationId xmlns:a16="http://schemas.microsoft.com/office/drawing/2014/main" id="{EA7ABF38-E968-09F1-D7B3-2771C858BB51}"/>
            </a:ext>
          </a:extLst>
        </cdr:cNvPr>
        <cdr:cNvSpPr txBox="1"/>
      </cdr:nvSpPr>
      <cdr:spPr>
        <a:xfrm xmlns:a="http://schemas.openxmlformats.org/drawingml/2006/main">
          <a:off x="2083127" y="3037750"/>
          <a:ext cx="273700" cy="2312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200" b="0" kern="1200" dirty="0">
              <a:solidFill>
                <a:schemeClr val="bg1"/>
              </a:solidFill>
              <a:latin typeface="Aptos Narrow" panose="020B0004020202020204" pitchFamily="34" charset="0"/>
            </a:rPr>
            <a:t>15</a:t>
          </a:r>
        </a:p>
      </cdr:txBody>
    </cdr:sp>
  </cdr:relSizeAnchor>
  <cdr:relSizeAnchor xmlns:cdr="http://schemas.openxmlformats.org/drawingml/2006/chartDrawing">
    <cdr:from>
      <cdr:x>0.12404</cdr:x>
      <cdr:y>0.36763</cdr:y>
    </cdr:from>
    <cdr:to>
      <cdr:x>0.20544</cdr:x>
      <cdr:y>0.40646</cdr:y>
    </cdr:to>
    <cdr:sp macro="" textlink="">
      <cdr:nvSpPr>
        <cdr:cNvPr id="13" name="TextBox 1">
          <a:extLst xmlns:a="http://schemas.openxmlformats.org/drawingml/2006/main">
            <a:ext uri="{FF2B5EF4-FFF2-40B4-BE49-F238E27FC236}">
              <a16:creationId xmlns:a16="http://schemas.microsoft.com/office/drawing/2014/main" id="{EA7ABF38-E968-09F1-D7B3-2771C858BB51}"/>
            </a:ext>
          </a:extLst>
        </cdr:cNvPr>
        <cdr:cNvSpPr txBox="1"/>
      </cdr:nvSpPr>
      <cdr:spPr>
        <a:xfrm xmlns:a="http://schemas.openxmlformats.org/drawingml/2006/main">
          <a:off x="417057" y="2188996"/>
          <a:ext cx="273699" cy="231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200" b="0" kern="1200" dirty="0">
              <a:solidFill>
                <a:schemeClr val="bg1"/>
              </a:solidFill>
              <a:latin typeface="Aptos Narrow" panose="020B0004020202020204" pitchFamily="34" charset="0"/>
            </a:rPr>
            <a:t>4</a:t>
          </a:r>
        </a:p>
      </cdr:txBody>
    </cdr:sp>
  </cdr:relSizeAnchor>
  <cdr:relSizeAnchor xmlns:cdr="http://schemas.openxmlformats.org/drawingml/2006/chartDrawing">
    <cdr:from>
      <cdr:x>0.16293</cdr:x>
      <cdr:y>0.21864</cdr:y>
    </cdr:from>
    <cdr:to>
      <cdr:x>0.24433</cdr:x>
      <cdr:y>0.25747</cdr:y>
    </cdr:to>
    <cdr:sp macro="" textlink="">
      <cdr:nvSpPr>
        <cdr:cNvPr id="14" name="TextBox 1">
          <a:extLst xmlns:a="http://schemas.openxmlformats.org/drawingml/2006/main">
            <a:ext uri="{FF2B5EF4-FFF2-40B4-BE49-F238E27FC236}">
              <a16:creationId xmlns:a16="http://schemas.microsoft.com/office/drawing/2014/main" id="{EA7ABF38-E968-09F1-D7B3-2771C858BB51}"/>
            </a:ext>
          </a:extLst>
        </cdr:cNvPr>
        <cdr:cNvSpPr txBox="1"/>
      </cdr:nvSpPr>
      <cdr:spPr>
        <a:xfrm xmlns:a="http://schemas.openxmlformats.org/drawingml/2006/main">
          <a:off x="547838" y="1301883"/>
          <a:ext cx="273699" cy="2312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200" b="0" kern="1200" dirty="0">
              <a:solidFill>
                <a:schemeClr val="bg1"/>
              </a:solidFill>
              <a:latin typeface="Aptos Narrow" panose="020B0004020202020204" pitchFamily="34" charset="0"/>
            </a:rPr>
            <a:t>8</a:t>
          </a:r>
        </a:p>
      </cdr:txBody>
    </cdr:sp>
  </cdr:relSizeAnchor>
  <cdr:relSizeAnchor xmlns:cdr="http://schemas.openxmlformats.org/drawingml/2006/chartDrawing">
    <cdr:from>
      <cdr:x>0.39359</cdr:x>
      <cdr:y>0.14336</cdr:y>
    </cdr:from>
    <cdr:to>
      <cdr:x>0.47499</cdr:x>
      <cdr:y>0.18219</cdr:y>
    </cdr:to>
    <cdr:sp macro="" textlink="">
      <cdr:nvSpPr>
        <cdr:cNvPr id="15" name="TextBox 1">
          <a:extLst xmlns:a="http://schemas.openxmlformats.org/drawingml/2006/main">
            <a:ext uri="{FF2B5EF4-FFF2-40B4-BE49-F238E27FC236}">
              <a16:creationId xmlns:a16="http://schemas.microsoft.com/office/drawing/2014/main" id="{EA7ABF38-E968-09F1-D7B3-2771C858BB51}"/>
            </a:ext>
          </a:extLst>
        </cdr:cNvPr>
        <cdr:cNvSpPr txBox="1"/>
      </cdr:nvSpPr>
      <cdr:spPr>
        <a:xfrm xmlns:a="http://schemas.openxmlformats.org/drawingml/2006/main">
          <a:off x="1323398" y="853641"/>
          <a:ext cx="273700" cy="2312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200" b="0" kern="1200" dirty="0">
              <a:solidFill>
                <a:schemeClr val="bg1"/>
              </a:solidFill>
              <a:latin typeface="Aptos Narrow" panose="020B0004020202020204" pitchFamily="34" charset="0"/>
            </a:rPr>
            <a:t>3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0.37291</cdr:x>
      <cdr:y>0.23305</cdr:y>
    </cdr:from>
    <cdr:to>
      <cdr:x>0.61795</cdr:x>
      <cdr:y>0.44108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F03E66D1-6A5F-F9ED-0EA7-6F3D4C4D6BBA}"/>
            </a:ext>
          </a:extLst>
        </cdr:cNvPr>
        <cdr:cNvSpPr txBox="1"/>
      </cdr:nvSpPr>
      <cdr:spPr>
        <a:xfrm xmlns:a="http://schemas.openxmlformats.org/drawingml/2006/main">
          <a:off x="1253871" y="1387675"/>
          <a:ext cx="823923" cy="12386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 rtl="0"/>
          <a:r>
            <a:rPr lang="en-GB" sz="1400" b="0" i="0" baseline="0" dirty="0">
              <a:effectLst/>
              <a:latin typeface="Aptos Narrow" panose="020B0004020202020204" pitchFamily="34" charset="0"/>
              <a:ea typeface="+mn-ea"/>
              <a:cs typeface="+mn-cs"/>
            </a:rPr>
            <a:t>Cluster 2</a:t>
          </a:r>
          <a:endParaRPr lang="en-GB" sz="1400" b="0" dirty="0">
            <a:effectLst/>
            <a:latin typeface="Aptos Narrow" panose="020B0004020202020204" pitchFamily="34" charset="0"/>
          </a:endParaRPr>
        </a:p>
        <a:p xmlns:a="http://schemas.openxmlformats.org/drawingml/2006/main">
          <a:pPr algn="ctr" rtl="0"/>
          <a:r>
            <a:rPr lang="en-GB" sz="1400" b="1" i="0" baseline="0" dirty="0">
              <a:effectLst/>
              <a:latin typeface="Aptos Narrow" panose="020B0004020202020204" pitchFamily="34" charset="0"/>
              <a:ea typeface="+mn-ea"/>
              <a:cs typeface="+mn-cs"/>
            </a:rPr>
            <a:t>Culture, Creativity</a:t>
          </a:r>
        </a:p>
        <a:p xmlns:a="http://schemas.openxmlformats.org/drawingml/2006/main">
          <a:pPr algn="ctr" rtl="0"/>
          <a:r>
            <a:rPr lang="en-GB" sz="1400" b="1" i="0" baseline="0" dirty="0">
              <a:effectLst/>
              <a:latin typeface="Aptos Narrow" panose="020B0004020202020204" pitchFamily="34" charset="0"/>
              <a:ea typeface="+mn-ea"/>
              <a:cs typeface="+mn-cs"/>
            </a:rPr>
            <a:t>&amp; Inclusive Society</a:t>
          </a:r>
          <a:endParaRPr lang="en-GB" sz="1400" b="1" dirty="0">
            <a:effectLst/>
            <a:latin typeface="Aptos Narrow" panose="020B0004020202020204" pitchFamily="34" charset="0"/>
          </a:endParaRPr>
        </a:p>
        <a:p xmlns:a="http://schemas.openxmlformats.org/drawingml/2006/main">
          <a:pPr algn="ctr"/>
          <a:r>
            <a:rPr lang="en-GB" sz="1400" b="0" i="0" baseline="0" dirty="0">
              <a:effectLst/>
              <a:latin typeface="Aptos Narrow" panose="020B0004020202020204" pitchFamily="34" charset="0"/>
              <a:ea typeface="+mn-ea"/>
              <a:cs typeface="+mn-cs"/>
            </a:rPr>
            <a:t>€693.5m</a:t>
          </a:r>
        </a:p>
        <a:p xmlns:a="http://schemas.openxmlformats.org/drawingml/2006/main">
          <a:pPr algn="ctr"/>
          <a:r>
            <a:rPr lang="en-GB" sz="1400" kern="1200" dirty="0">
              <a:latin typeface="Aptos Narrow" panose="020B0004020202020204" pitchFamily="34" charset="0"/>
            </a:rPr>
            <a:t>54</a:t>
          </a:r>
          <a:endParaRPr lang="en-GB" sz="1400" b="0" kern="1200" dirty="0">
            <a:latin typeface="Aptos Narrow" panose="020B0004020202020204" pitchFamily="34" charset="0"/>
          </a:endParaRPr>
        </a:p>
      </cdr:txBody>
    </cdr:sp>
  </cdr:relSizeAnchor>
  <cdr:relSizeAnchor xmlns:cdr="http://schemas.openxmlformats.org/drawingml/2006/chartDrawing">
    <cdr:from>
      <cdr:x>0.06452</cdr:x>
      <cdr:y>0.65185</cdr:y>
    </cdr:from>
    <cdr:to>
      <cdr:x>0.14592</cdr:x>
      <cdr:y>0.69068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96286F23-2786-9296-BE69-A86E67EA9559}"/>
            </a:ext>
          </a:extLst>
        </cdr:cNvPr>
        <cdr:cNvSpPr txBox="1"/>
      </cdr:nvSpPr>
      <cdr:spPr>
        <a:xfrm xmlns:a="http://schemas.openxmlformats.org/drawingml/2006/main">
          <a:off x="216950" y="3881397"/>
          <a:ext cx="273699" cy="231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r"/>
          <a:r>
            <a:rPr lang="en-GB" sz="1100" b="0" kern="1200" dirty="0">
              <a:latin typeface="Aptos Narrow" panose="020B0004020202020204" pitchFamily="34" charset="0"/>
            </a:rPr>
            <a:t>33%</a:t>
          </a:r>
        </a:p>
      </cdr:txBody>
    </cdr:sp>
  </cdr:relSizeAnchor>
  <cdr:relSizeAnchor xmlns:cdr="http://schemas.openxmlformats.org/drawingml/2006/chartDrawing">
    <cdr:from>
      <cdr:x>0.05848</cdr:x>
      <cdr:y>0.75501</cdr:y>
    </cdr:from>
    <cdr:to>
      <cdr:x>0.13988</cdr:x>
      <cdr:y>0.79384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0CE66906-3190-7A0C-D744-6A055CE91C2B}"/>
            </a:ext>
          </a:extLst>
        </cdr:cNvPr>
        <cdr:cNvSpPr txBox="1"/>
      </cdr:nvSpPr>
      <cdr:spPr>
        <a:xfrm xmlns:a="http://schemas.openxmlformats.org/drawingml/2006/main">
          <a:off x="196630" y="4495651"/>
          <a:ext cx="273699" cy="231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100" b="0" kern="1200" dirty="0">
              <a:latin typeface="Aptos Narrow" panose="020B0004020202020204" pitchFamily="34" charset="0"/>
            </a:rPr>
            <a:t>28%</a:t>
          </a:r>
        </a:p>
      </cdr:txBody>
    </cdr:sp>
  </cdr:relSizeAnchor>
  <cdr:relSizeAnchor xmlns:cdr="http://schemas.openxmlformats.org/drawingml/2006/chartDrawing">
    <cdr:from>
      <cdr:x>0.0615</cdr:x>
      <cdr:y>0.85827</cdr:y>
    </cdr:from>
    <cdr:to>
      <cdr:x>0.1429</cdr:x>
      <cdr:y>0.89709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0CE66906-3190-7A0C-D744-6A055CE91C2B}"/>
            </a:ext>
          </a:extLst>
        </cdr:cNvPr>
        <cdr:cNvSpPr txBox="1"/>
      </cdr:nvSpPr>
      <cdr:spPr>
        <a:xfrm xmlns:a="http://schemas.openxmlformats.org/drawingml/2006/main">
          <a:off x="206790" y="5110454"/>
          <a:ext cx="273699" cy="2311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100" b="0" kern="1200" dirty="0">
              <a:latin typeface="Aptos Narrow" panose="020B0004020202020204" pitchFamily="34" charset="0"/>
            </a:rPr>
            <a:t>39%</a:t>
          </a:r>
        </a:p>
      </cdr:txBody>
    </cdr:sp>
  </cdr:relSizeAnchor>
  <cdr:relSizeAnchor xmlns:cdr="http://schemas.openxmlformats.org/drawingml/2006/chartDrawing">
    <cdr:from>
      <cdr:x>0.76699</cdr:x>
      <cdr:y>0.23385</cdr:y>
    </cdr:from>
    <cdr:to>
      <cdr:x>0.84839</cdr:x>
      <cdr:y>0.27268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154301AF-A005-1FD6-5055-E9B9E07085C8}"/>
            </a:ext>
          </a:extLst>
        </cdr:cNvPr>
        <cdr:cNvSpPr txBox="1"/>
      </cdr:nvSpPr>
      <cdr:spPr>
        <a:xfrm xmlns:a="http://schemas.openxmlformats.org/drawingml/2006/main">
          <a:off x="2578923" y="1392438"/>
          <a:ext cx="273700" cy="231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200" b="0" kern="1200" dirty="0">
              <a:solidFill>
                <a:schemeClr val="bg1"/>
              </a:solidFill>
              <a:latin typeface="Aptos Narrow" panose="020B0004020202020204" pitchFamily="34" charset="0"/>
            </a:rPr>
            <a:t>19</a:t>
          </a:r>
        </a:p>
      </cdr:txBody>
    </cdr:sp>
  </cdr:relSizeAnchor>
  <cdr:relSizeAnchor xmlns:cdr="http://schemas.openxmlformats.org/drawingml/2006/chartDrawing">
    <cdr:from>
      <cdr:x>0.54381</cdr:x>
      <cdr:y>0.52683</cdr:y>
    </cdr:from>
    <cdr:to>
      <cdr:x>0.62521</cdr:x>
      <cdr:y>0.56566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3EE44FB6-2943-16B1-5327-EF025523A7AC}"/>
            </a:ext>
          </a:extLst>
        </cdr:cNvPr>
        <cdr:cNvSpPr txBox="1"/>
      </cdr:nvSpPr>
      <cdr:spPr>
        <a:xfrm xmlns:a="http://schemas.openxmlformats.org/drawingml/2006/main">
          <a:off x="1828512" y="3136961"/>
          <a:ext cx="273699" cy="2312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200" b="0" kern="1200" dirty="0">
              <a:solidFill>
                <a:schemeClr val="bg1"/>
              </a:solidFill>
              <a:latin typeface="Aptos Narrow" panose="020B0004020202020204" pitchFamily="34" charset="0"/>
            </a:rPr>
            <a:t>16</a:t>
          </a:r>
        </a:p>
      </cdr:txBody>
    </cdr:sp>
  </cdr:relSizeAnchor>
  <cdr:relSizeAnchor xmlns:cdr="http://schemas.openxmlformats.org/drawingml/2006/chartDrawing">
    <cdr:from>
      <cdr:x>0.14008</cdr:x>
      <cdr:y>0.27268</cdr:y>
    </cdr:from>
    <cdr:to>
      <cdr:x>0.22148</cdr:x>
      <cdr:y>0.31151</cdr:y>
    </cdr:to>
    <cdr:sp macro="" textlink="">
      <cdr:nvSpPr>
        <cdr:cNvPr id="8" name="TextBox 1">
          <a:extLst xmlns:a="http://schemas.openxmlformats.org/drawingml/2006/main">
            <a:ext uri="{FF2B5EF4-FFF2-40B4-BE49-F238E27FC236}">
              <a16:creationId xmlns:a16="http://schemas.microsoft.com/office/drawing/2014/main" id="{3EE44FB6-2943-16B1-5327-EF025523A7AC}"/>
            </a:ext>
          </a:extLst>
        </cdr:cNvPr>
        <cdr:cNvSpPr txBox="1"/>
      </cdr:nvSpPr>
      <cdr:spPr>
        <a:xfrm xmlns:a="http://schemas.openxmlformats.org/drawingml/2006/main">
          <a:off x="471005" y="1623647"/>
          <a:ext cx="273699" cy="231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200" b="0" kern="1200" dirty="0">
              <a:solidFill>
                <a:schemeClr val="bg1"/>
              </a:solidFill>
              <a:latin typeface="Aptos Narrow" panose="020B0004020202020204" pitchFamily="34" charset="0"/>
            </a:rPr>
            <a:t>18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0.36226</cdr:x>
      <cdr:y>0.24227</cdr:y>
    </cdr:from>
    <cdr:to>
      <cdr:x>0.62792</cdr:x>
      <cdr:y>0.44961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F03E66D1-6A5F-F9ED-0EA7-6F3D4C4D6BBA}"/>
            </a:ext>
          </a:extLst>
        </cdr:cNvPr>
        <cdr:cNvSpPr txBox="1"/>
      </cdr:nvSpPr>
      <cdr:spPr>
        <a:xfrm xmlns:a="http://schemas.openxmlformats.org/drawingml/2006/main">
          <a:off x="1218063" y="1442575"/>
          <a:ext cx="893255" cy="12345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 rtl="0"/>
          <a:r>
            <a:rPr lang="en-GB" sz="1400" b="0" i="0" baseline="0" dirty="0">
              <a:effectLst/>
              <a:latin typeface="Aptos Narrow" panose="020B0004020202020204" pitchFamily="34" charset="0"/>
              <a:ea typeface="+mn-ea"/>
              <a:cs typeface="+mn-cs"/>
            </a:rPr>
            <a:t>Cluster 3</a:t>
          </a:r>
          <a:endParaRPr lang="en-GB" sz="1400" b="0" dirty="0">
            <a:effectLst/>
            <a:latin typeface="Aptos Narrow" panose="020B0004020202020204" pitchFamily="34" charset="0"/>
          </a:endParaRPr>
        </a:p>
        <a:p xmlns:a="http://schemas.openxmlformats.org/drawingml/2006/main">
          <a:pPr algn="ctr" rtl="0"/>
          <a:r>
            <a:rPr lang="en-GB" sz="1400" b="1" i="0" baseline="0" dirty="0">
              <a:effectLst/>
              <a:latin typeface="Aptos Narrow" panose="020B0004020202020204" pitchFamily="34" charset="0"/>
              <a:ea typeface="+mn-ea"/>
              <a:cs typeface="+mn-cs"/>
            </a:rPr>
            <a:t>Civil Security</a:t>
          </a:r>
        </a:p>
        <a:p xmlns:a="http://schemas.openxmlformats.org/drawingml/2006/main">
          <a:pPr algn="ctr" rtl="0"/>
          <a:r>
            <a:rPr lang="en-GB" sz="1400" b="1" i="0" baseline="0" dirty="0">
              <a:effectLst/>
              <a:latin typeface="Aptos Narrow" panose="020B0004020202020204" pitchFamily="34" charset="0"/>
              <a:ea typeface="+mn-ea"/>
              <a:cs typeface="+mn-cs"/>
            </a:rPr>
            <a:t>for Society</a:t>
          </a:r>
          <a:endParaRPr lang="en-GB" sz="1400" b="1" dirty="0">
            <a:effectLst/>
            <a:latin typeface="Aptos Narrow" panose="020B0004020202020204" pitchFamily="34" charset="0"/>
          </a:endParaRPr>
        </a:p>
        <a:p xmlns:a="http://schemas.openxmlformats.org/drawingml/2006/main">
          <a:pPr algn="ctr"/>
          <a:r>
            <a:rPr lang="en-GB" sz="1400" b="0" i="0" baseline="0" dirty="0">
              <a:effectLst/>
              <a:latin typeface="Aptos Narrow" panose="020B0004020202020204" pitchFamily="34" charset="0"/>
              <a:ea typeface="+mn-ea"/>
              <a:cs typeface="+mn-cs"/>
            </a:rPr>
            <a:t>€388.5m</a:t>
          </a:r>
        </a:p>
        <a:p xmlns:a="http://schemas.openxmlformats.org/drawingml/2006/main">
          <a:pPr algn="ctr"/>
          <a:r>
            <a:rPr lang="en-GB" sz="1400" kern="1200" dirty="0">
              <a:latin typeface="Aptos Narrow" panose="020B0004020202020204" pitchFamily="34" charset="0"/>
            </a:rPr>
            <a:t>45</a:t>
          </a:r>
          <a:endParaRPr lang="en-GB" sz="1400" b="0" kern="1200" dirty="0">
            <a:latin typeface="Aptos Narrow" panose="020B0004020202020204" pitchFamily="34" charset="0"/>
          </a:endParaRPr>
        </a:p>
      </cdr:txBody>
    </cdr:sp>
  </cdr:relSizeAnchor>
  <cdr:relSizeAnchor xmlns:cdr="http://schemas.openxmlformats.org/drawingml/2006/chartDrawing">
    <cdr:from>
      <cdr:x>0.08718</cdr:x>
      <cdr:y>0.6049</cdr:y>
    </cdr:from>
    <cdr:to>
      <cdr:x>0.16858</cdr:x>
      <cdr:y>0.64373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96286F23-2786-9296-BE69-A86E67EA9559}"/>
            </a:ext>
          </a:extLst>
        </cdr:cNvPr>
        <cdr:cNvSpPr txBox="1"/>
      </cdr:nvSpPr>
      <cdr:spPr>
        <a:xfrm xmlns:a="http://schemas.openxmlformats.org/drawingml/2006/main">
          <a:off x="293150" y="3601797"/>
          <a:ext cx="273699" cy="231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r"/>
          <a:r>
            <a:rPr lang="en-GB" sz="1100" b="0" kern="1200" dirty="0">
              <a:latin typeface="Aptos Narrow" panose="020B0004020202020204" pitchFamily="34" charset="0"/>
            </a:rPr>
            <a:t>20%</a:t>
          </a:r>
        </a:p>
      </cdr:txBody>
    </cdr:sp>
  </cdr:relSizeAnchor>
  <cdr:relSizeAnchor xmlns:cdr="http://schemas.openxmlformats.org/drawingml/2006/chartDrawing">
    <cdr:from>
      <cdr:x>0.08905</cdr:x>
      <cdr:y>0.66719</cdr:y>
    </cdr:from>
    <cdr:to>
      <cdr:x>0.17045</cdr:x>
      <cdr:y>0.70602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0CE66906-3190-7A0C-D744-6A055CE91C2B}"/>
            </a:ext>
          </a:extLst>
        </cdr:cNvPr>
        <cdr:cNvSpPr txBox="1"/>
      </cdr:nvSpPr>
      <cdr:spPr>
        <a:xfrm xmlns:a="http://schemas.openxmlformats.org/drawingml/2006/main">
          <a:off x="299410" y="3972728"/>
          <a:ext cx="273699" cy="231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100" b="0" kern="1200" dirty="0">
              <a:latin typeface="Aptos Narrow" panose="020B0004020202020204" pitchFamily="34" charset="0"/>
            </a:rPr>
            <a:t>13%</a:t>
          </a:r>
        </a:p>
      </cdr:txBody>
    </cdr:sp>
  </cdr:relSizeAnchor>
  <cdr:relSizeAnchor xmlns:cdr="http://schemas.openxmlformats.org/drawingml/2006/chartDrawing">
    <cdr:from>
      <cdr:x>0.09172</cdr:x>
      <cdr:y>0.73131</cdr:y>
    </cdr:from>
    <cdr:to>
      <cdr:x>0.17312</cdr:x>
      <cdr:y>0.77014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0CE66906-3190-7A0C-D744-6A055CE91C2B}"/>
            </a:ext>
          </a:extLst>
        </cdr:cNvPr>
        <cdr:cNvSpPr txBox="1"/>
      </cdr:nvSpPr>
      <cdr:spPr>
        <a:xfrm xmlns:a="http://schemas.openxmlformats.org/drawingml/2006/main">
          <a:off x="308390" y="4354511"/>
          <a:ext cx="273699" cy="231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100" b="0" kern="1200" dirty="0">
              <a:latin typeface="Aptos Narrow" panose="020B0004020202020204" pitchFamily="34" charset="0"/>
            </a:rPr>
            <a:t>11%</a:t>
          </a:r>
        </a:p>
      </cdr:txBody>
    </cdr:sp>
  </cdr:relSizeAnchor>
  <cdr:relSizeAnchor xmlns:cdr="http://schemas.openxmlformats.org/drawingml/2006/chartDrawing">
    <cdr:from>
      <cdr:x>0.09474</cdr:x>
      <cdr:y>0.7891</cdr:y>
    </cdr:from>
    <cdr:to>
      <cdr:x>0.17614</cdr:x>
      <cdr:y>0.82793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0CE66906-3190-7A0C-D744-6A055CE91C2B}"/>
            </a:ext>
          </a:extLst>
        </cdr:cNvPr>
        <cdr:cNvSpPr txBox="1"/>
      </cdr:nvSpPr>
      <cdr:spPr>
        <a:xfrm xmlns:a="http://schemas.openxmlformats.org/drawingml/2006/main">
          <a:off x="318550" y="4698597"/>
          <a:ext cx="273699" cy="231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100" b="0" kern="1200" dirty="0">
              <a:latin typeface="Aptos Narrow" panose="020B0004020202020204" pitchFamily="34" charset="0"/>
            </a:rPr>
            <a:t>33%</a:t>
          </a:r>
        </a:p>
      </cdr:txBody>
    </cdr:sp>
  </cdr:relSizeAnchor>
  <cdr:relSizeAnchor xmlns:cdr="http://schemas.openxmlformats.org/drawingml/2006/chartDrawing">
    <cdr:from>
      <cdr:x>0.09776</cdr:x>
      <cdr:y>0.85115</cdr:y>
    </cdr:from>
    <cdr:to>
      <cdr:x>0.17916</cdr:x>
      <cdr:y>0.88997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0CE66906-3190-7A0C-D744-6A055CE91C2B}"/>
            </a:ext>
          </a:extLst>
        </cdr:cNvPr>
        <cdr:cNvSpPr txBox="1"/>
      </cdr:nvSpPr>
      <cdr:spPr>
        <a:xfrm xmlns:a="http://schemas.openxmlformats.org/drawingml/2006/main">
          <a:off x="328710" y="5068083"/>
          <a:ext cx="273699" cy="2311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100" b="0" kern="1200" dirty="0">
              <a:latin typeface="Aptos Narrow" panose="020B0004020202020204" pitchFamily="34" charset="0"/>
            </a:rPr>
            <a:t>16%</a:t>
          </a:r>
        </a:p>
      </cdr:txBody>
    </cdr:sp>
  </cdr:relSizeAnchor>
  <cdr:relSizeAnchor xmlns:cdr="http://schemas.openxmlformats.org/drawingml/2006/chartDrawing">
    <cdr:from>
      <cdr:x>0.08986</cdr:x>
      <cdr:y>0.91173</cdr:y>
    </cdr:from>
    <cdr:to>
      <cdr:x>0.17126</cdr:x>
      <cdr:y>0.95056</cdr:y>
    </cdr:to>
    <cdr:sp macro="" textlink="">
      <cdr:nvSpPr>
        <cdr:cNvPr id="8" name="TextBox 1">
          <a:extLst xmlns:a="http://schemas.openxmlformats.org/drawingml/2006/main">
            <a:ext uri="{FF2B5EF4-FFF2-40B4-BE49-F238E27FC236}">
              <a16:creationId xmlns:a16="http://schemas.microsoft.com/office/drawing/2014/main" id="{0CE66906-3190-7A0C-D744-6A055CE91C2B}"/>
            </a:ext>
          </a:extLst>
        </cdr:cNvPr>
        <cdr:cNvSpPr txBox="1"/>
      </cdr:nvSpPr>
      <cdr:spPr>
        <a:xfrm xmlns:a="http://schemas.openxmlformats.org/drawingml/2006/main">
          <a:off x="302130" y="5428794"/>
          <a:ext cx="273700" cy="231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100" b="0" kern="1200" dirty="0">
              <a:latin typeface="Aptos Narrow" panose="020B0004020202020204" pitchFamily="34" charset="0"/>
            </a:rPr>
            <a:t>7%</a:t>
          </a:r>
        </a:p>
      </cdr:txBody>
    </cdr:sp>
  </cdr:relSizeAnchor>
  <cdr:relSizeAnchor xmlns:cdr="http://schemas.openxmlformats.org/drawingml/2006/chartDrawing">
    <cdr:from>
      <cdr:x>0.6691</cdr:x>
      <cdr:y>0.17182</cdr:y>
    </cdr:from>
    <cdr:to>
      <cdr:x>0.7505</cdr:x>
      <cdr:y>0.21065</cdr:y>
    </cdr:to>
    <cdr:sp macro="" textlink="">
      <cdr:nvSpPr>
        <cdr:cNvPr id="9" name="TextBox 1">
          <a:extLst xmlns:a="http://schemas.openxmlformats.org/drawingml/2006/main">
            <a:ext uri="{FF2B5EF4-FFF2-40B4-BE49-F238E27FC236}">
              <a16:creationId xmlns:a16="http://schemas.microsoft.com/office/drawing/2014/main" id="{A9EF2284-6338-E90B-6655-C4BFEF2EE9B4}"/>
            </a:ext>
          </a:extLst>
        </cdr:cNvPr>
        <cdr:cNvSpPr txBox="1"/>
      </cdr:nvSpPr>
      <cdr:spPr>
        <a:xfrm xmlns:a="http://schemas.openxmlformats.org/drawingml/2006/main">
          <a:off x="2249767" y="1023066"/>
          <a:ext cx="273700" cy="231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200" b="0" kern="1200" dirty="0">
              <a:solidFill>
                <a:schemeClr val="bg1"/>
              </a:solidFill>
              <a:latin typeface="Aptos Narrow" panose="020B0004020202020204" pitchFamily="34" charset="0"/>
            </a:rPr>
            <a:t>11</a:t>
          </a:r>
        </a:p>
      </cdr:txBody>
    </cdr:sp>
  </cdr:relSizeAnchor>
  <cdr:relSizeAnchor xmlns:cdr="http://schemas.openxmlformats.org/drawingml/2006/chartDrawing">
    <cdr:from>
      <cdr:x>0.79096</cdr:x>
      <cdr:y>0.34944</cdr:y>
    </cdr:from>
    <cdr:to>
      <cdr:x>0.87236</cdr:x>
      <cdr:y>0.38827</cdr:y>
    </cdr:to>
    <cdr:sp macro="" textlink="">
      <cdr:nvSpPr>
        <cdr:cNvPr id="10" name="TextBox 1">
          <a:extLst xmlns:a="http://schemas.openxmlformats.org/drawingml/2006/main">
            <a:ext uri="{FF2B5EF4-FFF2-40B4-BE49-F238E27FC236}">
              <a16:creationId xmlns:a16="http://schemas.microsoft.com/office/drawing/2014/main" id="{713C9B92-A61F-D4F1-0D7F-CB0B83EA8333}"/>
            </a:ext>
          </a:extLst>
        </cdr:cNvPr>
        <cdr:cNvSpPr txBox="1"/>
      </cdr:nvSpPr>
      <cdr:spPr>
        <a:xfrm xmlns:a="http://schemas.openxmlformats.org/drawingml/2006/main">
          <a:off x="2659529" y="2080699"/>
          <a:ext cx="273700" cy="2312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200" b="0" kern="1200" dirty="0">
              <a:solidFill>
                <a:schemeClr val="bg1"/>
              </a:solidFill>
              <a:latin typeface="Aptos Narrow" panose="020B0004020202020204" pitchFamily="34" charset="0"/>
            </a:rPr>
            <a:t>6</a:t>
          </a:r>
        </a:p>
      </cdr:txBody>
    </cdr:sp>
  </cdr:relSizeAnchor>
  <cdr:relSizeAnchor xmlns:cdr="http://schemas.openxmlformats.org/drawingml/2006/chartDrawing">
    <cdr:from>
      <cdr:x>0.68669</cdr:x>
      <cdr:y>0.48227</cdr:y>
    </cdr:from>
    <cdr:to>
      <cdr:x>0.76809</cdr:x>
      <cdr:y>0.5211</cdr:y>
    </cdr:to>
    <cdr:sp macro="" textlink="">
      <cdr:nvSpPr>
        <cdr:cNvPr id="11" name="TextBox 1">
          <a:extLst xmlns:a="http://schemas.openxmlformats.org/drawingml/2006/main">
            <a:ext uri="{FF2B5EF4-FFF2-40B4-BE49-F238E27FC236}">
              <a16:creationId xmlns:a16="http://schemas.microsoft.com/office/drawing/2014/main" id="{82A3FD13-6AD8-9B9E-D8F9-059F2C96FD73}"/>
            </a:ext>
          </a:extLst>
        </cdr:cNvPr>
        <cdr:cNvSpPr txBox="1"/>
      </cdr:nvSpPr>
      <cdr:spPr>
        <a:xfrm xmlns:a="http://schemas.openxmlformats.org/drawingml/2006/main">
          <a:off x="2308926" y="2871607"/>
          <a:ext cx="273699" cy="231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200" b="0" kern="1200" dirty="0">
              <a:solidFill>
                <a:schemeClr val="bg1"/>
              </a:solidFill>
              <a:latin typeface="Aptos Narrow" panose="020B0004020202020204" pitchFamily="34" charset="0"/>
            </a:rPr>
            <a:t>5</a:t>
          </a:r>
        </a:p>
      </cdr:txBody>
    </cdr:sp>
  </cdr:relSizeAnchor>
  <cdr:relSizeAnchor xmlns:cdr="http://schemas.openxmlformats.org/drawingml/2006/chartDrawing">
    <cdr:from>
      <cdr:x>0.25123</cdr:x>
      <cdr:y>0.49359</cdr:y>
    </cdr:from>
    <cdr:to>
      <cdr:x>0.33263</cdr:x>
      <cdr:y>0.53242</cdr:y>
    </cdr:to>
    <cdr:sp macro="" textlink="">
      <cdr:nvSpPr>
        <cdr:cNvPr id="12" name="TextBox 1">
          <a:extLst xmlns:a="http://schemas.openxmlformats.org/drawingml/2006/main">
            <a:ext uri="{FF2B5EF4-FFF2-40B4-BE49-F238E27FC236}">
              <a16:creationId xmlns:a16="http://schemas.microsoft.com/office/drawing/2014/main" id="{82A3FD13-6AD8-9B9E-D8F9-059F2C96FD73}"/>
            </a:ext>
          </a:extLst>
        </cdr:cNvPr>
        <cdr:cNvSpPr txBox="1"/>
      </cdr:nvSpPr>
      <cdr:spPr>
        <a:xfrm xmlns:a="http://schemas.openxmlformats.org/drawingml/2006/main">
          <a:off x="844739" y="2939012"/>
          <a:ext cx="273700" cy="2312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200" b="0" kern="1200" dirty="0">
              <a:solidFill>
                <a:schemeClr val="bg1"/>
              </a:solidFill>
              <a:latin typeface="Aptos Narrow" panose="020B0004020202020204" pitchFamily="34" charset="0"/>
            </a:rPr>
            <a:t>7</a:t>
          </a:r>
        </a:p>
      </cdr:txBody>
    </cdr:sp>
  </cdr:relSizeAnchor>
  <cdr:relSizeAnchor xmlns:cdr="http://schemas.openxmlformats.org/drawingml/2006/chartDrawing">
    <cdr:from>
      <cdr:x>0.182</cdr:x>
      <cdr:y>0.21364</cdr:y>
    </cdr:from>
    <cdr:to>
      <cdr:x>0.26339</cdr:x>
      <cdr:y>0.25247</cdr:y>
    </cdr:to>
    <cdr:sp macro="" textlink="">
      <cdr:nvSpPr>
        <cdr:cNvPr id="13" name="TextBox 1">
          <a:extLst xmlns:a="http://schemas.openxmlformats.org/drawingml/2006/main">
            <a:ext uri="{FF2B5EF4-FFF2-40B4-BE49-F238E27FC236}">
              <a16:creationId xmlns:a16="http://schemas.microsoft.com/office/drawing/2014/main" id="{82A3FD13-6AD8-9B9E-D8F9-059F2C96FD73}"/>
            </a:ext>
          </a:extLst>
        </cdr:cNvPr>
        <cdr:cNvSpPr txBox="1"/>
      </cdr:nvSpPr>
      <cdr:spPr>
        <a:xfrm xmlns:a="http://schemas.openxmlformats.org/drawingml/2006/main">
          <a:off x="611940" y="1272070"/>
          <a:ext cx="273699" cy="2312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200" b="0" kern="1200" dirty="0">
              <a:solidFill>
                <a:schemeClr val="bg1"/>
              </a:solidFill>
              <a:latin typeface="Aptos Narrow" panose="020B0004020202020204" pitchFamily="34" charset="0"/>
            </a:rPr>
            <a:t>9</a:t>
          </a:r>
        </a:p>
      </cdr:txBody>
    </cdr:sp>
  </cdr:relSizeAnchor>
  <cdr:relSizeAnchor xmlns:cdr="http://schemas.openxmlformats.org/drawingml/2006/chartDrawing">
    <cdr:from>
      <cdr:x>0.39721</cdr:x>
      <cdr:y>0.1422</cdr:y>
    </cdr:from>
    <cdr:to>
      <cdr:x>0.47861</cdr:x>
      <cdr:y>0.18103</cdr:y>
    </cdr:to>
    <cdr:sp macro="" textlink="">
      <cdr:nvSpPr>
        <cdr:cNvPr id="14" name="TextBox 1">
          <a:extLst xmlns:a="http://schemas.openxmlformats.org/drawingml/2006/main">
            <a:ext uri="{FF2B5EF4-FFF2-40B4-BE49-F238E27FC236}">
              <a16:creationId xmlns:a16="http://schemas.microsoft.com/office/drawing/2014/main" id="{82A3FD13-6AD8-9B9E-D8F9-059F2C96FD73}"/>
            </a:ext>
          </a:extLst>
        </cdr:cNvPr>
        <cdr:cNvSpPr txBox="1"/>
      </cdr:nvSpPr>
      <cdr:spPr>
        <a:xfrm xmlns:a="http://schemas.openxmlformats.org/drawingml/2006/main">
          <a:off x="1335579" y="846697"/>
          <a:ext cx="273699" cy="231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200" b="0" kern="1200" dirty="0">
              <a:solidFill>
                <a:schemeClr val="bg1"/>
              </a:solidFill>
              <a:latin typeface="Aptos Narrow" panose="020B0004020202020204" pitchFamily="34" charset="0"/>
            </a:rPr>
            <a:t>7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0.36226</cdr:x>
      <cdr:y>0.23261</cdr:y>
    </cdr:from>
    <cdr:to>
      <cdr:x>0.62792</cdr:x>
      <cdr:y>0.43566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F03E66D1-6A5F-F9ED-0EA7-6F3D4C4D6BBA}"/>
            </a:ext>
          </a:extLst>
        </cdr:cNvPr>
        <cdr:cNvSpPr txBox="1"/>
      </cdr:nvSpPr>
      <cdr:spPr>
        <a:xfrm xmlns:a="http://schemas.openxmlformats.org/drawingml/2006/main">
          <a:off x="1218063" y="1385028"/>
          <a:ext cx="893255" cy="1209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 rtl="0"/>
          <a:r>
            <a:rPr lang="en-GB" sz="1400" b="0" i="0" baseline="0" dirty="0">
              <a:effectLst/>
              <a:latin typeface="Aptos Narrow" panose="020B0004020202020204" pitchFamily="34" charset="0"/>
              <a:ea typeface="+mn-ea"/>
              <a:cs typeface="+mn-cs"/>
            </a:rPr>
            <a:t>Cluster 4</a:t>
          </a:r>
          <a:endParaRPr lang="en-GB" sz="1400" b="0" dirty="0">
            <a:effectLst/>
            <a:latin typeface="Aptos Narrow" panose="020B0004020202020204" pitchFamily="34" charset="0"/>
          </a:endParaRPr>
        </a:p>
        <a:p xmlns:a="http://schemas.openxmlformats.org/drawingml/2006/main">
          <a:pPr algn="ctr" rtl="0"/>
          <a:r>
            <a:rPr lang="en-GB" sz="1400" b="1" i="0" baseline="0" dirty="0">
              <a:effectLst/>
              <a:latin typeface="Aptos Narrow" panose="020B0004020202020204" pitchFamily="34" charset="0"/>
              <a:ea typeface="+mn-ea"/>
              <a:cs typeface="+mn-cs"/>
            </a:rPr>
            <a:t>Digital, Industry</a:t>
          </a:r>
        </a:p>
        <a:p xmlns:a="http://schemas.openxmlformats.org/drawingml/2006/main">
          <a:pPr algn="ctr" rtl="0"/>
          <a:r>
            <a:rPr lang="en-GB" sz="1400" b="1" i="0" baseline="0" dirty="0">
              <a:effectLst/>
              <a:latin typeface="Aptos Narrow" panose="020B0004020202020204" pitchFamily="34" charset="0"/>
              <a:ea typeface="+mn-ea"/>
              <a:cs typeface="+mn-cs"/>
            </a:rPr>
            <a:t>&amp; Space</a:t>
          </a:r>
        </a:p>
        <a:p xmlns:a="http://schemas.openxmlformats.org/drawingml/2006/main">
          <a:pPr algn="ctr" rtl="0"/>
          <a:r>
            <a:rPr lang="en-GB" sz="1400" b="0" i="0" baseline="0" dirty="0">
              <a:effectLst/>
              <a:latin typeface="Aptos Narrow" panose="020B0004020202020204" pitchFamily="34" charset="0"/>
              <a:ea typeface="+mn-ea"/>
              <a:cs typeface="+mn-cs"/>
            </a:rPr>
            <a:t>€1,516m</a:t>
          </a:r>
        </a:p>
        <a:p xmlns:a="http://schemas.openxmlformats.org/drawingml/2006/main">
          <a:pPr algn="ctr" rtl="0"/>
          <a:r>
            <a:rPr lang="en-GB" sz="1400" kern="1200" dirty="0">
              <a:latin typeface="Aptos Narrow" panose="020B0004020202020204" pitchFamily="34" charset="0"/>
            </a:rPr>
            <a:t>75</a:t>
          </a:r>
          <a:endParaRPr lang="en-GB" sz="1400" b="0" kern="1200" dirty="0">
            <a:latin typeface="Aptos Narrow" panose="020B0004020202020204" pitchFamily="34" charset="0"/>
          </a:endParaRPr>
        </a:p>
      </cdr:txBody>
    </cdr:sp>
  </cdr:relSizeAnchor>
  <cdr:relSizeAnchor xmlns:cdr="http://schemas.openxmlformats.org/drawingml/2006/chartDrawing">
    <cdr:from>
      <cdr:x>0.05848</cdr:x>
      <cdr:y>0.59182</cdr:y>
    </cdr:from>
    <cdr:to>
      <cdr:x>0.13988</cdr:x>
      <cdr:y>0.63065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96286F23-2786-9296-BE69-A86E67EA9559}"/>
            </a:ext>
          </a:extLst>
        </cdr:cNvPr>
        <cdr:cNvSpPr txBox="1"/>
      </cdr:nvSpPr>
      <cdr:spPr>
        <a:xfrm xmlns:a="http://schemas.openxmlformats.org/drawingml/2006/main">
          <a:off x="196630" y="3523904"/>
          <a:ext cx="273699" cy="231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r"/>
          <a:r>
            <a:rPr lang="en-GB" sz="1100" b="0" kern="1200" dirty="0">
              <a:latin typeface="Aptos Narrow" panose="020B0004020202020204" pitchFamily="34" charset="0"/>
            </a:rPr>
            <a:t>43%</a:t>
          </a:r>
        </a:p>
      </cdr:txBody>
    </cdr:sp>
  </cdr:relSizeAnchor>
  <cdr:relSizeAnchor xmlns:cdr="http://schemas.openxmlformats.org/drawingml/2006/chartDrawing">
    <cdr:from>
      <cdr:x>0.05732</cdr:x>
      <cdr:y>0.67222</cdr:y>
    </cdr:from>
    <cdr:to>
      <cdr:x>0.13872</cdr:x>
      <cdr:y>0.71105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0CE66906-3190-7A0C-D744-6A055CE91C2B}"/>
            </a:ext>
          </a:extLst>
        </cdr:cNvPr>
        <cdr:cNvSpPr txBox="1"/>
      </cdr:nvSpPr>
      <cdr:spPr>
        <a:xfrm xmlns:a="http://schemas.openxmlformats.org/drawingml/2006/main">
          <a:off x="192730" y="4002688"/>
          <a:ext cx="273699" cy="231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100" b="0" kern="1200" dirty="0">
              <a:latin typeface="Aptos Narrow" panose="020B0004020202020204" pitchFamily="34" charset="0"/>
            </a:rPr>
            <a:t>12%</a:t>
          </a:r>
        </a:p>
      </cdr:txBody>
    </cdr:sp>
  </cdr:relSizeAnchor>
  <cdr:relSizeAnchor xmlns:cdr="http://schemas.openxmlformats.org/drawingml/2006/chartDrawing">
    <cdr:from>
      <cdr:x>0.0615</cdr:x>
      <cdr:y>0.75111</cdr:y>
    </cdr:from>
    <cdr:to>
      <cdr:x>0.1429</cdr:x>
      <cdr:y>0.78994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0CE66906-3190-7A0C-D744-6A055CE91C2B}"/>
            </a:ext>
          </a:extLst>
        </cdr:cNvPr>
        <cdr:cNvSpPr txBox="1"/>
      </cdr:nvSpPr>
      <cdr:spPr>
        <a:xfrm xmlns:a="http://schemas.openxmlformats.org/drawingml/2006/main">
          <a:off x="206790" y="4472399"/>
          <a:ext cx="273699" cy="231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100" b="0" kern="1200" dirty="0">
              <a:latin typeface="Aptos Narrow" panose="020B0004020202020204" pitchFamily="34" charset="0"/>
            </a:rPr>
            <a:t>27%</a:t>
          </a:r>
        </a:p>
      </cdr:txBody>
    </cdr:sp>
  </cdr:relSizeAnchor>
  <cdr:relSizeAnchor xmlns:cdr="http://schemas.openxmlformats.org/drawingml/2006/chartDrawing">
    <cdr:from>
      <cdr:x>0.05999</cdr:x>
      <cdr:y>0.83483</cdr:y>
    </cdr:from>
    <cdr:to>
      <cdr:x>0.14139</cdr:x>
      <cdr:y>0.87366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0CE66906-3190-7A0C-D744-6A055CE91C2B}"/>
            </a:ext>
          </a:extLst>
        </cdr:cNvPr>
        <cdr:cNvSpPr txBox="1"/>
      </cdr:nvSpPr>
      <cdr:spPr>
        <a:xfrm xmlns:a="http://schemas.openxmlformats.org/drawingml/2006/main">
          <a:off x="201710" y="4970931"/>
          <a:ext cx="273699" cy="2312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100" b="0" kern="1200" dirty="0">
              <a:latin typeface="Aptos Narrow" panose="020B0004020202020204" pitchFamily="34" charset="0"/>
            </a:rPr>
            <a:t>10%</a:t>
          </a:r>
        </a:p>
      </cdr:txBody>
    </cdr:sp>
  </cdr:relSizeAnchor>
  <cdr:relSizeAnchor xmlns:cdr="http://schemas.openxmlformats.org/drawingml/2006/chartDrawing">
    <cdr:from>
      <cdr:x>0.05697</cdr:x>
      <cdr:y>0.91139</cdr:y>
    </cdr:from>
    <cdr:to>
      <cdr:x>0.13837</cdr:x>
      <cdr:y>0.95021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0CE66906-3190-7A0C-D744-6A055CE91C2B}"/>
            </a:ext>
          </a:extLst>
        </cdr:cNvPr>
        <cdr:cNvSpPr txBox="1"/>
      </cdr:nvSpPr>
      <cdr:spPr>
        <a:xfrm xmlns:a="http://schemas.openxmlformats.org/drawingml/2006/main">
          <a:off x="191550" y="5426756"/>
          <a:ext cx="273699" cy="2311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100" b="0" kern="1200" dirty="0">
              <a:latin typeface="Aptos Narrow" panose="020B0004020202020204" pitchFamily="34" charset="0"/>
            </a:rPr>
            <a:t>6%</a:t>
          </a:r>
        </a:p>
      </cdr:txBody>
    </cdr:sp>
  </cdr:relSizeAnchor>
  <cdr:relSizeAnchor xmlns:cdr="http://schemas.openxmlformats.org/drawingml/2006/chartDrawing">
    <cdr:from>
      <cdr:x>0.79873</cdr:x>
      <cdr:y>0.29407</cdr:y>
    </cdr:from>
    <cdr:to>
      <cdr:x>0.88013</cdr:x>
      <cdr:y>0.3329</cdr:y>
    </cdr:to>
    <cdr:sp macro="" textlink="">
      <cdr:nvSpPr>
        <cdr:cNvPr id="9" name="TextBox 1">
          <a:extLst xmlns:a="http://schemas.openxmlformats.org/drawingml/2006/main">
            <a:ext uri="{FF2B5EF4-FFF2-40B4-BE49-F238E27FC236}">
              <a16:creationId xmlns:a16="http://schemas.microsoft.com/office/drawing/2014/main" id="{92412273-A5A2-54CE-2E52-4C1456AD922C}"/>
            </a:ext>
          </a:extLst>
        </cdr:cNvPr>
        <cdr:cNvSpPr txBox="1"/>
      </cdr:nvSpPr>
      <cdr:spPr>
        <a:xfrm xmlns:a="http://schemas.openxmlformats.org/drawingml/2006/main">
          <a:off x="2685636" y="1751016"/>
          <a:ext cx="273699" cy="231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200" b="0" kern="1200" dirty="0">
              <a:solidFill>
                <a:schemeClr val="bg1"/>
              </a:solidFill>
              <a:latin typeface="Aptos Narrow" panose="020B0004020202020204" pitchFamily="34" charset="0"/>
            </a:rPr>
            <a:t>27</a:t>
          </a:r>
        </a:p>
      </cdr:txBody>
    </cdr:sp>
  </cdr:relSizeAnchor>
  <cdr:relSizeAnchor xmlns:cdr="http://schemas.openxmlformats.org/drawingml/2006/chartDrawing">
    <cdr:from>
      <cdr:x>0.4593</cdr:x>
      <cdr:y>0.52926</cdr:y>
    </cdr:from>
    <cdr:to>
      <cdr:x>0.5407</cdr:x>
      <cdr:y>0.56809</cdr:y>
    </cdr:to>
    <cdr:sp macro="" textlink="">
      <cdr:nvSpPr>
        <cdr:cNvPr id="10" name="TextBox 1">
          <a:extLst xmlns:a="http://schemas.openxmlformats.org/drawingml/2006/main">
            <a:ext uri="{FF2B5EF4-FFF2-40B4-BE49-F238E27FC236}">
              <a16:creationId xmlns:a16="http://schemas.microsoft.com/office/drawing/2014/main" id="{3E34E01E-2245-6931-CE8F-1F06DA54A8C0}"/>
            </a:ext>
          </a:extLst>
        </cdr:cNvPr>
        <cdr:cNvSpPr txBox="1"/>
      </cdr:nvSpPr>
      <cdr:spPr>
        <a:xfrm xmlns:a="http://schemas.openxmlformats.org/drawingml/2006/main">
          <a:off x="1544350" y="3151453"/>
          <a:ext cx="273699" cy="231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200" b="0" kern="1200" dirty="0">
              <a:solidFill>
                <a:schemeClr val="bg1"/>
              </a:solidFill>
              <a:latin typeface="Aptos Narrow" panose="020B0004020202020204" pitchFamily="34" charset="0"/>
            </a:rPr>
            <a:t>6</a:t>
          </a:r>
        </a:p>
      </cdr:txBody>
    </cdr:sp>
  </cdr:relSizeAnchor>
  <cdr:relSizeAnchor xmlns:cdr="http://schemas.openxmlformats.org/drawingml/2006/chartDrawing">
    <cdr:from>
      <cdr:x>0.14513</cdr:x>
      <cdr:y>0.39847</cdr:y>
    </cdr:from>
    <cdr:to>
      <cdr:x>0.22653</cdr:x>
      <cdr:y>0.4373</cdr:y>
    </cdr:to>
    <cdr:sp macro="" textlink="">
      <cdr:nvSpPr>
        <cdr:cNvPr id="11" name="TextBox 1">
          <a:extLst xmlns:a="http://schemas.openxmlformats.org/drawingml/2006/main">
            <a:ext uri="{FF2B5EF4-FFF2-40B4-BE49-F238E27FC236}">
              <a16:creationId xmlns:a16="http://schemas.microsoft.com/office/drawing/2014/main" id="{8EDA3A71-75B1-38FD-40A8-AAC95F7DDABE}"/>
            </a:ext>
          </a:extLst>
        </cdr:cNvPr>
        <cdr:cNvSpPr txBox="1"/>
      </cdr:nvSpPr>
      <cdr:spPr>
        <a:xfrm xmlns:a="http://schemas.openxmlformats.org/drawingml/2006/main">
          <a:off x="487971" y="2372629"/>
          <a:ext cx="273699" cy="231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200" b="0" kern="1200" dirty="0">
              <a:solidFill>
                <a:schemeClr val="bg1"/>
              </a:solidFill>
              <a:latin typeface="Aptos Narrow" panose="020B0004020202020204" pitchFamily="34" charset="0"/>
            </a:rPr>
            <a:t>22</a:t>
          </a:r>
        </a:p>
      </cdr:txBody>
    </cdr:sp>
  </cdr:relSizeAnchor>
  <cdr:relSizeAnchor xmlns:cdr="http://schemas.openxmlformats.org/drawingml/2006/chartDrawing">
    <cdr:from>
      <cdr:x>0.22919</cdr:x>
      <cdr:y>0.18412</cdr:y>
    </cdr:from>
    <cdr:to>
      <cdr:x>0.31059</cdr:x>
      <cdr:y>0.22295</cdr:y>
    </cdr:to>
    <cdr:sp macro="" textlink="">
      <cdr:nvSpPr>
        <cdr:cNvPr id="12" name="TextBox 1">
          <a:extLst xmlns:a="http://schemas.openxmlformats.org/drawingml/2006/main">
            <a:ext uri="{FF2B5EF4-FFF2-40B4-BE49-F238E27FC236}">
              <a16:creationId xmlns:a16="http://schemas.microsoft.com/office/drawing/2014/main" id="{8EDA3A71-75B1-38FD-40A8-AAC95F7DDABE}"/>
            </a:ext>
          </a:extLst>
        </cdr:cNvPr>
        <cdr:cNvSpPr txBox="1"/>
      </cdr:nvSpPr>
      <cdr:spPr>
        <a:xfrm xmlns:a="http://schemas.openxmlformats.org/drawingml/2006/main">
          <a:off x="770631" y="1096351"/>
          <a:ext cx="273699" cy="231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200" b="0" kern="1200" dirty="0">
              <a:solidFill>
                <a:schemeClr val="bg1"/>
              </a:solidFill>
              <a:latin typeface="Aptos Narrow" panose="020B0004020202020204" pitchFamily="34" charset="0"/>
            </a:rPr>
            <a:t>15</a:t>
          </a:r>
        </a:p>
      </cdr:txBody>
    </cdr:sp>
  </cdr:relSizeAnchor>
  <cdr:relSizeAnchor xmlns:cdr="http://schemas.openxmlformats.org/drawingml/2006/chartDrawing">
    <cdr:from>
      <cdr:x>0.39044</cdr:x>
      <cdr:y>0.14241</cdr:y>
    </cdr:from>
    <cdr:to>
      <cdr:x>0.47184</cdr:x>
      <cdr:y>0.18124</cdr:y>
    </cdr:to>
    <cdr:sp macro="" textlink="">
      <cdr:nvSpPr>
        <cdr:cNvPr id="13" name="TextBox 1">
          <a:extLst xmlns:a="http://schemas.openxmlformats.org/drawingml/2006/main">
            <a:ext uri="{FF2B5EF4-FFF2-40B4-BE49-F238E27FC236}">
              <a16:creationId xmlns:a16="http://schemas.microsoft.com/office/drawing/2014/main" id="{8EDA3A71-75B1-38FD-40A8-AAC95F7DDABE}"/>
            </a:ext>
          </a:extLst>
        </cdr:cNvPr>
        <cdr:cNvSpPr txBox="1"/>
      </cdr:nvSpPr>
      <cdr:spPr>
        <a:xfrm xmlns:a="http://schemas.openxmlformats.org/drawingml/2006/main">
          <a:off x="1312801" y="847973"/>
          <a:ext cx="273699" cy="2312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200" b="0" kern="1200" dirty="0">
              <a:solidFill>
                <a:schemeClr val="bg1"/>
              </a:solidFill>
              <a:latin typeface="Aptos Narrow" panose="020B0004020202020204" pitchFamily="34" charset="0"/>
            </a:rPr>
            <a:t>5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0.36226</cdr:x>
      <cdr:y>0.23026</cdr:y>
    </cdr:from>
    <cdr:to>
      <cdr:x>0.62792</cdr:x>
      <cdr:y>0.4444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F03E66D1-6A5F-F9ED-0EA7-6F3D4C4D6BBA}"/>
            </a:ext>
          </a:extLst>
        </cdr:cNvPr>
        <cdr:cNvSpPr txBox="1"/>
      </cdr:nvSpPr>
      <cdr:spPr>
        <a:xfrm xmlns:a="http://schemas.openxmlformats.org/drawingml/2006/main">
          <a:off x="1218063" y="1371067"/>
          <a:ext cx="893255" cy="12750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 rtl="0"/>
          <a:r>
            <a:rPr lang="en-GB" sz="1400" b="0" i="0" baseline="0" dirty="0">
              <a:effectLst/>
              <a:latin typeface="Aptos Narrow" panose="020B0004020202020204" pitchFamily="34" charset="0"/>
              <a:ea typeface="+mn-ea"/>
              <a:cs typeface="+mn-cs"/>
            </a:rPr>
            <a:t>Cluster 5</a:t>
          </a:r>
          <a:endParaRPr lang="en-GB" sz="1400" b="0" dirty="0">
            <a:effectLst/>
            <a:latin typeface="Aptos Narrow" panose="020B0004020202020204" pitchFamily="34" charset="0"/>
          </a:endParaRPr>
        </a:p>
        <a:p xmlns:a="http://schemas.openxmlformats.org/drawingml/2006/main">
          <a:pPr algn="ctr" rtl="0"/>
          <a:r>
            <a:rPr lang="en-GB" sz="1400" b="1" i="0" baseline="0" dirty="0">
              <a:effectLst/>
              <a:latin typeface="Aptos Narrow" panose="020B0004020202020204" pitchFamily="34" charset="0"/>
              <a:ea typeface="+mn-ea"/>
              <a:cs typeface="+mn-cs"/>
            </a:rPr>
            <a:t>Climate, Energy</a:t>
          </a:r>
        </a:p>
        <a:p xmlns:a="http://schemas.openxmlformats.org/drawingml/2006/main">
          <a:pPr algn="ctr" rtl="0"/>
          <a:r>
            <a:rPr lang="en-GB" sz="1400" b="1" i="0" baseline="0" dirty="0">
              <a:effectLst/>
              <a:latin typeface="Aptos Narrow" panose="020B0004020202020204" pitchFamily="34" charset="0"/>
              <a:ea typeface="+mn-ea"/>
              <a:cs typeface="+mn-cs"/>
            </a:rPr>
            <a:t>&amp; Mobility </a:t>
          </a:r>
        </a:p>
        <a:p xmlns:a="http://schemas.openxmlformats.org/drawingml/2006/main">
          <a:pPr algn="ctr" rtl="0"/>
          <a:r>
            <a:rPr lang="en-GB" sz="1400" b="0" i="0" baseline="0" dirty="0">
              <a:effectLst/>
              <a:latin typeface="Aptos Narrow" panose="020B0004020202020204" pitchFamily="34" charset="0"/>
              <a:ea typeface="+mn-ea"/>
              <a:cs typeface="+mn-cs"/>
            </a:rPr>
            <a:t>€1,950.6m</a:t>
          </a:r>
        </a:p>
        <a:p xmlns:a="http://schemas.openxmlformats.org/drawingml/2006/main">
          <a:pPr algn="ctr" rtl="0"/>
          <a:r>
            <a:rPr lang="en-GB" sz="1400" kern="1200" dirty="0">
              <a:latin typeface="Aptos Narrow" panose="020B0004020202020204" pitchFamily="34" charset="0"/>
            </a:rPr>
            <a:t>93</a:t>
          </a:r>
          <a:endParaRPr lang="en-GB" sz="1400" b="0" kern="1200" dirty="0">
            <a:latin typeface="Aptos Narrow" panose="020B0004020202020204" pitchFamily="34" charset="0"/>
          </a:endParaRPr>
        </a:p>
      </cdr:txBody>
    </cdr:sp>
  </cdr:relSizeAnchor>
  <cdr:relSizeAnchor xmlns:cdr="http://schemas.openxmlformats.org/drawingml/2006/chartDrawing">
    <cdr:from>
      <cdr:x>0.07057</cdr:x>
      <cdr:y>0.59248</cdr:y>
    </cdr:from>
    <cdr:to>
      <cdr:x>0.15197</cdr:x>
      <cdr:y>0.63131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96286F23-2786-9296-BE69-A86E67EA9559}"/>
            </a:ext>
          </a:extLst>
        </cdr:cNvPr>
        <cdr:cNvSpPr txBox="1"/>
      </cdr:nvSpPr>
      <cdr:spPr>
        <a:xfrm xmlns:a="http://schemas.openxmlformats.org/drawingml/2006/main">
          <a:off x="237270" y="3527891"/>
          <a:ext cx="273699" cy="231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r"/>
          <a:r>
            <a:rPr lang="en-GB" sz="1100" b="0" kern="1200" dirty="0">
              <a:latin typeface="Aptos Narrow" panose="020B0004020202020204" pitchFamily="34" charset="0"/>
            </a:rPr>
            <a:t>1	3%</a:t>
          </a:r>
        </a:p>
      </cdr:txBody>
    </cdr:sp>
  </cdr:relSizeAnchor>
  <cdr:relSizeAnchor xmlns:cdr="http://schemas.openxmlformats.org/drawingml/2006/chartDrawing">
    <cdr:from>
      <cdr:x>0.07092</cdr:x>
      <cdr:y>0.6536</cdr:y>
    </cdr:from>
    <cdr:to>
      <cdr:x>0.15232</cdr:x>
      <cdr:y>0.69243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0CE66906-3190-7A0C-D744-6A055CE91C2B}"/>
            </a:ext>
          </a:extLst>
        </cdr:cNvPr>
        <cdr:cNvSpPr txBox="1"/>
      </cdr:nvSpPr>
      <cdr:spPr>
        <a:xfrm xmlns:a="http://schemas.openxmlformats.org/drawingml/2006/main">
          <a:off x="238450" y="3891811"/>
          <a:ext cx="273699" cy="231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100" b="0" kern="1200" dirty="0">
              <a:latin typeface="Aptos Narrow" panose="020B0004020202020204" pitchFamily="34" charset="0"/>
            </a:rPr>
            <a:t>1																									4%</a:t>
          </a:r>
        </a:p>
      </cdr:txBody>
    </cdr:sp>
  </cdr:relSizeAnchor>
  <cdr:relSizeAnchor xmlns:cdr="http://schemas.openxmlformats.org/drawingml/2006/chartDrawing">
    <cdr:from>
      <cdr:x>0.06905</cdr:x>
      <cdr:y>0.72047</cdr:y>
    </cdr:from>
    <cdr:to>
      <cdr:x>0.15045</cdr:x>
      <cdr:y>0.7593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0CE66906-3190-7A0C-D744-6A055CE91C2B}"/>
            </a:ext>
          </a:extLst>
        </cdr:cNvPr>
        <cdr:cNvSpPr txBox="1"/>
      </cdr:nvSpPr>
      <cdr:spPr>
        <a:xfrm xmlns:a="http://schemas.openxmlformats.org/drawingml/2006/main">
          <a:off x="232190" y="4289968"/>
          <a:ext cx="273699" cy="2312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100" b="0" kern="1200" dirty="0">
              <a:latin typeface="Aptos Narrow" panose="020B0004020202020204" pitchFamily="34" charset="0"/>
            </a:rPr>
            <a:t>39%</a:t>
          </a:r>
        </a:p>
      </cdr:txBody>
    </cdr:sp>
  </cdr:relSizeAnchor>
  <cdr:relSizeAnchor xmlns:cdr="http://schemas.openxmlformats.org/drawingml/2006/chartDrawing">
    <cdr:from>
      <cdr:x>0.07208</cdr:x>
      <cdr:y>0.78394</cdr:y>
    </cdr:from>
    <cdr:to>
      <cdr:x>0.15348</cdr:x>
      <cdr:y>0.82277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0CE66906-3190-7A0C-D744-6A055CE91C2B}"/>
            </a:ext>
          </a:extLst>
        </cdr:cNvPr>
        <cdr:cNvSpPr txBox="1"/>
      </cdr:nvSpPr>
      <cdr:spPr>
        <a:xfrm xmlns:a="http://schemas.openxmlformats.org/drawingml/2006/main">
          <a:off x="242350" y="4667880"/>
          <a:ext cx="273699" cy="231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100" b="0" kern="1200" dirty="0">
              <a:latin typeface="Aptos Narrow" panose="020B0004020202020204" pitchFamily="34" charset="0"/>
            </a:rPr>
            <a:t>9%</a:t>
          </a:r>
        </a:p>
      </cdr:txBody>
    </cdr:sp>
  </cdr:relSizeAnchor>
  <cdr:relSizeAnchor xmlns:cdr="http://schemas.openxmlformats.org/drawingml/2006/chartDrawing">
    <cdr:from>
      <cdr:x>0.0751</cdr:x>
      <cdr:y>0.91806</cdr:y>
    </cdr:from>
    <cdr:to>
      <cdr:x>0.1565</cdr:x>
      <cdr:y>0.95688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0CE66906-3190-7A0C-D744-6A055CE91C2B}"/>
            </a:ext>
          </a:extLst>
        </cdr:cNvPr>
        <cdr:cNvSpPr txBox="1"/>
      </cdr:nvSpPr>
      <cdr:spPr>
        <a:xfrm xmlns:a="http://schemas.openxmlformats.org/drawingml/2006/main">
          <a:off x="252510" y="5466484"/>
          <a:ext cx="273699" cy="2311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100" b="0" kern="1200" dirty="0">
              <a:latin typeface="Aptos Narrow" panose="020B0004020202020204" pitchFamily="34" charset="0"/>
            </a:rPr>
            <a:t>10%</a:t>
          </a:r>
        </a:p>
      </cdr:txBody>
    </cdr:sp>
  </cdr:relSizeAnchor>
  <cdr:relSizeAnchor xmlns:cdr="http://schemas.openxmlformats.org/drawingml/2006/chartDrawing">
    <cdr:from>
      <cdr:x>0.07083</cdr:x>
      <cdr:y>0.84865</cdr:y>
    </cdr:from>
    <cdr:to>
      <cdr:x>0.15223</cdr:x>
      <cdr:y>0.88747</cdr:y>
    </cdr:to>
    <cdr:sp macro="" textlink="">
      <cdr:nvSpPr>
        <cdr:cNvPr id="8" name="TextBox 1">
          <a:extLst xmlns:a="http://schemas.openxmlformats.org/drawingml/2006/main">
            <a:ext uri="{FF2B5EF4-FFF2-40B4-BE49-F238E27FC236}">
              <a16:creationId xmlns:a16="http://schemas.microsoft.com/office/drawing/2014/main" id="{4F8BC79F-1DC9-500A-CDEB-5C077FE3A72F}"/>
            </a:ext>
          </a:extLst>
        </cdr:cNvPr>
        <cdr:cNvSpPr txBox="1"/>
      </cdr:nvSpPr>
      <cdr:spPr>
        <a:xfrm xmlns:a="http://schemas.openxmlformats.org/drawingml/2006/main">
          <a:off x="238144" y="5053206"/>
          <a:ext cx="273700" cy="2311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100" b="0" kern="1200" dirty="0">
              <a:latin typeface="Aptos Narrow" panose="020B0004020202020204" pitchFamily="34" charset="0"/>
            </a:rPr>
            <a:t>15%</a:t>
          </a:r>
        </a:p>
      </cdr:txBody>
    </cdr:sp>
  </cdr:relSizeAnchor>
  <cdr:relSizeAnchor xmlns:cdr="http://schemas.openxmlformats.org/drawingml/2006/chartDrawing">
    <cdr:from>
      <cdr:x>0.60485</cdr:x>
      <cdr:y>0.14811</cdr:y>
    </cdr:from>
    <cdr:to>
      <cdr:x>0.68625</cdr:x>
      <cdr:y>0.18694</cdr:y>
    </cdr:to>
    <cdr:sp macro="" textlink="">
      <cdr:nvSpPr>
        <cdr:cNvPr id="9" name="TextBox 1">
          <a:extLst xmlns:a="http://schemas.openxmlformats.org/drawingml/2006/main">
            <a:ext uri="{FF2B5EF4-FFF2-40B4-BE49-F238E27FC236}">
              <a16:creationId xmlns:a16="http://schemas.microsoft.com/office/drawing/2014/main" id="{467284F7-41EA-6FCF-7076-95E8279F8D97}"/>
            </a:ext>
          </a:extLst>
        </cdr:cNvPr>
        <cdr:cNvSpPr txBox="1"/>
      </cdr:nvSpPr>
      <cdr:spPr>
        <a:xfrm xmlns:a="http://schemas.openxmlformats.org/drawingml/2006/main">
          <a:off x="2033753" y="881905"/>
          <a:ext cx="273699" cy="231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200" b="0" kern="1200" dirty="0">
              <a:solidFill>
                <a:schemeClr val="bg1"/>
              </a:solidFill>
              <a:latin typeface="Aptos Narrow" panose="020B0004020202020204" pitchFamily="34" charset="0"/>
            </a:rPr>
            <a:t>13</a:t>
          </a:r>
        </a:p>
      </cdr:txBody>
    </cdr:sp>
  </cdr:relSizeAnchor>
  <cdr:relSizeAnchor xmlns:cdr="http://schemas.openxmlformats.org/drawingml/2006/chartDrawing">
    <cdr:from>
      <cdr:x>0.7845</cdr:x>
      <cdr:y>0.26691</cdr:y>
    </cdr:from>
    <cdr:to>
      <cdr:x>0.8659</cdr:x>
      <cdr:y>0.30574</cdr:y>
    </cdr:to>
    <cdr:sp macro="" textlink="">
      <cdr:nvSpPr>
        <cdr:cNvPr id="10" name="TextBox 1">
          <a:extLst xmlns:a="http://schemas.openxmlformats.org/drawingml/2006/main">
            <a:ext uri="{FF2B5EF4-FFF2-40B4-BE49-F238E27FC236}">
              <a16:creationId xmlns:a16="http://schemas.microsoft.com/office/drawing/2014/main" id="{FFC7146A-500B-00BF-88C7-01D184568FAE}"/>
            </a:ext>
          </a:extLst>
        </cdr:cNvPr>
        <cdr:cNvSpPr txBox="1"/>
      </cdr:nvSpPr>
      <cdr:spPr>
        <a:xfrm xmlns:a="http://schemas.openxmlformats.org/drawingml/2006/main">
          <a:off x="2637794" y="1589317"/>
          <a:ext cx="273700" cy="231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200" b="0" kern="1200" dirty="0">
              <a:solidFill>
                <a:schemeClr val="bg1"/>
              </a:solidFill>
              <a:latin typeface="Aptos Narrow" panose="020B0004020202020204" pitchFamily="34" charset="0"/>
            </a:rPr>
            <a:t>8</a:t>
          </a:r>
        </a:p>
      </cdr:txBody>
    </cdr:sp>
  </cdr:relSizeAnchor>
  <cdr:relSizeAnchor xmlns:cdr="http://schemas.openxmlformats.org/drawingml/2006/chartDrawing">
    <cdr:from>
      <cdr:x>0.54102</cdr:x>
      <cdr:y>0.52469</cdr:y>
    </cdr:from>
    <cdr:to>
      <cdr:x>0.62242</cdr:x>
      <cdr:y>0.56352</cdr:y>
    </cdr:to>
    <cdr:sp macro="" textlink="">
      <cdr:nvSpPr>
        <cdr:cNvPr id="11" name="TextBox 1">
          <a:extLst xmlns:a="http://schemas.openxmlformats.org/drawingml/2006/main">
            <a:ext uri="{FF2B5EF4-FFF2-40B4-BE49-F238E27FC236}">
              <a16:creationId xmlns:a16="http://schemas.microsoft.com/office/drawing/2014/main" id="{FFC7146A-500B-00BF-88C7-01D184568FAE}"/>
            </a:ext>
          </a:extLst>
        </cdr:cNvPr>
        <cdr:cNvSpPr txBox="1"/>
      </cdr:nvSpPr>
      <cdr:spPr>
        <a:xfrm xmlns:a="http://schemas.openxmlformats.org/drawingml/2006/main">
          <a:off x="1819123" y="3124235"/>
          <a:ext cx="273699" cy="231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200" b="0" kern="1200" dirty="0">
              <a:solidFill>
                <a:schemeClr val="bg1"/>
              </a:solidFill>
              <a:latin typeface="Aptos Narrow" panose="020B0004020202020204" pitchFamily="34" charset="0"/>
            </a:rPr>
            <a:t>31</a:t>
          </a:r>
        </a:p>
      </cdr:txBody>
    </cdr:sp>
  </cdr:relSizeAnchor>
  <cdr:relSizeAnchor xmlns:cdr="http://schemas.openxmlformats.org/drawingml/2006/chartDrawing">
    <cdr:from>
      <cdr:x>0.13115</cdr:x>
      <cdr:y>0.39174</cdr:y>
    </cdr:from>
    <cdr:to>
      <cdr:x>0.21256</cdr:x>
      <cdr:y>0.43057</cdr:y>
    </cdr:to>
    <cdr:sp macro="" textlink="">
      <cdr:nvSpPr>
        <cdr:cNvPr id="12" name="TextBox 1">
          <a:extLst xmlns:a="http://schemas.openxmlformats.org/drawingml/2006/main">
            <a:ext uri="{FF2B5EF4-FFF2-40B4-BE49-F238E27FC236}">
              <a16:creationId xmlns:a16="http://schemas.microsoft.com/office/drawing/2014/main" id="{FFC7146A-500B-00BF-88C7-01D184568FAE}"/>
            </a:ext>
          </a:extLst>
        </cdr:cNvPr>
        <cdr:cNvSpPr txBox="1"/>
      </cdr:nvSpPr>
      <cdr:spPr>
        <a:xfrm xmlns:a="http://schemas.openxmlformats.org/drawingml/2006/main">
          <a:off x="440995" y="2332605"/>
          <a:ext cx="273700" cy="2312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200" b="0" kern="1200" dirty="0">
              <a:solidFill>
                <a:schemeClr val="bg1"/>
              </a:solidFill>
              <a:latin typeface="Aptos Narrow" panose="020B0004020202020204" pitchFamily="34" charset="0"/>
            </a:rPr>
            <a:t>9</a:t>
          </a:r>
        </a:p>
      </cdr:txBody>
    </cdr:sp>
  </cdr:relSizeAnchor>
  <cdr:relSizeAnchor xmlns:cdr="http://schemas.openxmlformats.org/drawingml/2006/chartDrawing">
    <cdr:from>
      <cdr:x>0.15254</cdr:x>
      <cdr:y>0.24265</cdr:y>
    </cdr:from>
    <cdr:to>
      <cdr:x>0.23394</cdr:x>
      <cdr:y>0.28148</cdr:y>
    </cdr:to>
    <cdr:sp macro="" textlink="">
      <cdr:nvSpPr>
        <cdr:cNvPr id="13" name="TextBox 1">
          <a:extLst xmlns:a="http://schemas.openxmlformats.org/drawingml/2006/main">
            <a:ext uri="{FF2B5EF4-FFF2-40B4-BE49-F238E27FC236}">
              <a16:creationId xmlns:a16="http://schemas.microsoft.com/office/drawing/2014/main" id="{FFC7146A-500B-00BF-88C7-01D184568FAE}"/>
            </a:ext>
          </a:extLst>
        </cdr:cNvPr>
        <cdr:cNvSpPr txBox="1"/>
      </cdr:nvSpPr>
      <cdr:spPr>
        <a:xfrm xmlns:a="http://schemas.openxmlformats.org/drawingml/2006/main">
          <a:off x="512906" y="1444838"/>
          <a:ext cx="273699" cy="231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200" b="0" kern="1200" dirty="0">
              <a:solidFill>
                <a:schemeClr val="bg1"/>
              </a:solidFill>
              <a:latin typeface="Aptos Narrow" panose="020B0004020202020204" pitchFamily="34" charset="0"/>
            </a:rPr>
            <a:t>20</a:t>
          </a:r>
        </a:p>
      </cdr:txBody>
    </cdr:sp>
  </cdr:relSizeAnchor>
  <cdr:relSizeAnchor xmlns:cdr="http://schemas.openxmlformats.org/drawingml/2006/chartDrawing">
    <cdr:from>
      <cdr:x>0.36064</cdr:x>
      <cdr:y>0.14348</cdr:y>
    </cdr:from>
    <cdr:to>
      <cdr:x>0.44204</cdr:x>
      <cdr:y>0.18231</cdr:y>
    </cdr:to>
    <cdr:sp macro="" textlink="">
      <cdr:nvSpPr>
        <cdr:cNvPr id="14" name="TextBox 1">
          <a:extLst xmlns:a="http://schemas.openxmlformats.org/drawingml/2006/main">
            <a:ext uri="{FF2B5EF4-FFF2-40B4-BE49-F238E27FC236}">
              <a16:creationId xmlns:a16="http://schemas.microsoft.com/office/drawing/2014/main" id="{FFC7146A-500B-00BF-88C7-01D184568FAE}"/>
            </a:ext>
          </a:extLst>
        </cdr:cNvPr>
        <cdr:cNvSpPr txBox="1"/>
      </cdr:nvSpPr>
      <cdr:spPr>
        <a:xfrm xmlns:a="http://schemas.openxmlformats.org/drawingml/2006/main">
          <a:off x="1212624" y="854314"/>
          <a:ext cx="273700" cy="231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200" b="0" kern="1200" dirty="0">
              <a:solidFill>
                <a:schemeClr val="bg1"/>
              </a:solidFill>
              <a:latin typeface="Aptos Narrow" panose="020B0004020202020204" pitchFamily="34" charset="0"/>
            </a:rPr>
            <a:t>12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0.36226</cdr:x>
      <cdr:y>0.2039</cdr:y>
    </cdr:from>
    <cdr:to>
      <cdr:x>0.62792</cdr:x>
      <cdr:y>0.4462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F03E66D1-6A5F-F9ED-0EA7-6F3D4C4D6BBA}"/>
            </a:ext>
          </a:extLst>
        </cdr:cNvPr>
        <cdr:cNvSpPr txBox="1"/>
      </cdr:nvSpPr>
      <cdr:spPr>
        <a:xfrm xmlns:a="http://schemas.openxmlformats.org/drawingml/2006/main">
          <a:off x="1218063" y="1214107"/>
          <a:ext cx="893255" cy="1442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 rtl="0"/>
          <a:r>
            <a:rPr lang="en-GB" sz="1400" b="0" i="0" baseline="0" dirty="0">
              <a:effectLst/>
              <a:latin typeface="Aptos Narrow" panose="020B0004020202020204" pitchFamily="34" charset="0"/>
              <a:ea typeface="+mn-ea"/>
              <a:cs typeface="+mn-cs"/>
            </a:rPr>
            <a:t>Cluster 6</a:t>
          </a:r>
          <a:endParaRPr lang="en-GB" sz="1400" b="0" dirty="0">
            <a:effectLst/>
            <a:latin typeface="Aptos Narrow" panose="020B0004020202020204" pitchFamily="34" charset="0"/>
          </a:endParaRPr>
        </a:p>
        <a:p xmlns:a="http://schemas.openxmlformats.org/drawingml/2006/main">
          <a:pPr algn="ctr" rtl="0"/>
          <a:r>
            <a:rPr lang="en-GB" sz="1400" b="1" i="0" baseline="0" dirty="0">
              <a:effectLst/>
              <a:latin typeface="Aptos Narrow" panose="020B0004020202020204" pitchFamily="34" charset="0"/>
              <a:ea typeface="+mn-ea"/>
              <a:cs typeface="+mn-cs"/>
            </a:rPr>
            <a:t>Food, </a:t>
          </a:r>
          <a:r>
            <a:rPr lang="en-GB" sz="1400" b="1" i="0" baseline="0" dirty="0" err="1">
              <a:effectLst/>
              <a:latin typeface="Aptos Narrow" panose="020B0004020202020204" pitchFamily="34" charset="0"/>
              <a:ea typeface="+mn-ea"/>
              <a:cs typeface="+mn-cs"/>
            </a:rPr>
            <a:t>Bioeco</a:t>
          </a:r>
          <a:r>
            <a:rPr lang="en-GB" sz="1400" b="1" i="0" baseline="0" dirty="0">
              <a:effectLst/>
              <a:latin typeface="Aptos Narrow" panose="020B0004020202020204" pitchFamily="34" charset="0"/>
              <a:ea typeface="+mn-ea"/>
              <a:cs typeface="+mn-cs"/>
            </a:rPr>
            <a:t>.,</a:t>
          </a:r>
        </a:p>
        <a:p xmlns:a="http://schemas.openxmlformats.org/drawingml/2006/main">
          <a:pPr algn="ctr" rtl="0"/>
          <a:r>
            <a:rPr lang="en-GB" sz="1400" b="1" i="0" baseline="0" dirty="0" err="1">
              <a:effectLst/>
              <a:latin typeface="Aptos Narrow" panose="020B0004020202020204" pitchFamily="34" charset="0"/>
              <a:ea typeface="+mn-ea"/>
              <a:cs typeface="+mn-cs"/>
            </a:rPr>
            <a:t>Nat.Res</a:t>
          </a:r>
          <a:r>
            <a:rPr lang="en-GB" sz="1400" b="1" i="0" baseline="0" dirty="0">
              <a:effectLst/>
              <a:latin typeface="Aptos Narrow" panose="020B0004020202020204" pitchFamily="34" charset="0"/>
              <a:ea typeface="+mn-ea"/>
              <a:cs typeface="+mn-cs"/>
            </a:rPr>
            <a:t>.,</a:t>
          </a:r>
        </a:p>
        <a:p xmlns:a="http://schemas.openxmlformats.org/drawingml/2006/main">
          <a:pPr algn="ctr" rtl="0"/>
          <a:r>
            <a:rPr lang="en-GB" sz="1400" b="1" i="0" baseline="0" dirty="0">
              <a:effectLst/>
              <a:latin typeface="Aptos Narrow" panose="020B0004020202020204" pitchFamily="34" charset="0"/>
              <a:ea typeface="+mn-ea"/>
              <a:cs typeface="+mn-cs"/>
            </a:rPr>
            <a:t>Agri.&amp; Env. </a:t>
          </a:r>
        </a:p>
        <a:p xmlns:a="http://schemas.openxmlformats.org/drawingml/2006/main">
          <a:pPr algn="ctr" rtl="0"/>
          <a:r>
            <a:rPr lang="en-GB" sz="1400" b="0" i="0" baseline="0" dirty="0">
              <a:effectLst/>
              <a:latin typeface="Aptos Narrow" panose="020B0004020202020204" pitchFamily="34" charset="0"/>
              <a:ea typeface="+mn-ea"/>
              <a:cs typeface="+mn-cs"/>
            </a:rPr>
            <a:t>€1,248.3m</a:t>
          </a:r>
        </a:p>
        <a:p xmlns:a="http://schemas.openxmlformats.org/drawingml/2006/main">
          <a:pPr algn="ctr" rtl="0"/>
          <a:r>
            <a:rPr lang="en-GB" sz="1400" kern="1200" dirty="0">
              <a:latin typeface="Aptos Narrow" panose="020B0004020202020204" pitchFamily="34" charset="0"/>
            </a:rPr>
            <a:t>108</a:t>
          </a:r>
          <a:endParaRPr lang="en-GB" sz="1400" b="0" kern="1200" dirty="0">
            <a:latin typeface="Aptos Narrow" panose="020B0004020202020204" pitchFamily="34" charset="0"/>
          </a:endParaRPr>
        </a:p>
      </cdr:txBody>
    </cdr:sp>
  </cdr:relSizeAnchor>
  <cdr:relSizeAnchor xmlns:cdr="http://schemas.openxmlformats.org/drawingml/2006/chartDrawing">
    <cdr:from>
      <cdr:x>0.05697</cdr:x>
      <cdr:y>0.60817</cdr:y>
    </cdr:from>
    <cdr:to>
      <cdr:x>0.13837</cdr:x>
      <cdr:y>0.647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96286F23-2786-9296-BE69-A86E67EA9559}"/>
            </a:ext>
          </a:extLst>
        </cdr:cNvPr>
        <cdr:cNvSpPr txBox="1"/>
      </cdr:nvSpPr>
      <cdr:spPr>
        <a:xfrm xmlns:a="http://schemas.openxmlformats.org/drawingml/2006/main">
          <a:off x="191550" y="3621286"/>
          <a:ext cx="273699" cy="231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r"/>
          <a:r>
            <a:rPr lang="en-GB" sz="1100" b="0" kern="1200" dirty="0">
              <a:latin typeface="Aptos Narrow" panose="020B0004020202020204" pitchFamily="34" charset="0"/>
            </a:rPr>
            <a:t>20%</a:t>
          </a:r>
        </a:p>
      </cdr:txBody>
    </cdr:sp>
  </cdr:relSizeAnchor>
  <cdr:relSizeAnchor xmlns:cdr="http://schemas.openxmlformats.org/drawingml/2006/chartDrawing">
    <cdr:from>
      <cdr:x>0.05581</cdr:x>
      <cdr:y>0.66312</cdr:y>
    </cdr:from>
    <cdr:to>
      <cdr:x>0.13721</cdr:x>
      <cdr:y>0.70194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0CE66906-3190-7A0C-D744-6A055CE91C2B}"/>
            </a:ext>
          </a:extLst>
        </cdr:cNvPr>
        <cdr:cNvSpPr txBox="1"/>
      </cdr:nvSpPr>
      <cdr:spPr>
        <a:xfrm xmlns:a="http://schemas.openxmlformats.org/drawingml/2006/main">
          <a:off x="187650" y="3948452"/>
          <a:ext cx="273699" cy="231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100" b="0" kern="1200" dirty="0">
              <a:latin typeface="Aptos Narrow" panose="020B0004020202020204" pitchFamily="34" charset="0"/>
            </a:rPr>
            <a:t>23%</a:t>
          </a:r>
        </a:p>
      </cdr:txBody>
    </cdr:sp>
  </cdr:relSizeAnchor>
  <cdr:relSizeAnchor xmlns:cdr="http://schemas.openxmlformats.org/drawingml/2006/chartDrawing">
    <cdr:from>
      <cdr:x>0.05697</cdr:x>
      <cdr:y>0.71232</cdr:y>
    </cdr:from>
    <cdr:to>
      <cdr:x>0.13837</cdr:x>
      <cdr:y>0.75115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0CE66906-3190-7A0C-D744-6A055CE91C2B}"/>
            </a:ext>
          </a:extLst>
        </cdr:cNvPr>
        <cdr:cNvSpPr txBox="1"/>
      </cdr:nvSpPr>
      <cdr:spPr>
        <a:xfrm xmlns:a="http://schemas.openxmlformats.org/drawingml/2006/main">
          <a:off x="191550" y="4241427"/>
          <a:ext cx="273699" cy="231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100" b="0" kern="1200" dirty="0">
              <a:latin typeface="Aptos Narrow" panose="020B0004020202020204" pitchFamily="34" charset="0"/>
            </a:rPr>
            <a:t>21%</a:t>
          </a:r>
        </a:p>
      </cdr:txBody>
    </cdr:sp>
  </cdr:relSizeAnchor>
  <cdr:relSizeAnchor xmlns:cdr="http://schemas.openxmlformats.org/drawingml/2006/chartDrawing">
    <cdr:from>
      <cdr:x>0.05697</cdr:x>
      <cdr:y>0.76604</cdr:y>
    </cdr:from>
    <cdr:to>
      <cdr:x>0.13837</cdr:x>
      <cdr:y>0.80487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0CE66906-3190-7A0C-D744-6A055CE91C2B}"/>
            </a:ext>
          </a:extLst>
        </cdr:cNvPr>
        <cdr:cNvSpPr txBox="1"/>
      </cdr:nvSpPr>
      <cdr:spPr>
        <a:xfrm xmlns:a="http://schemas.openxmlformats.org/drawingml/2006/main">
          <a:off x="191550" y="4561331"/>
          <a:ext cx="273699" cy="2312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100" b="0" kern="1200" dirty="0">
              <a:latin typeface="Aptos Narrow" panose="020B0004020202020204" pitchFamily="34" charset="0"/>
            </a:rPr>
            <a:t>7%</a:t>
          </a:r>
        </a:p>
      </cdr:txBody>
    </cdr:sp>
  </cdr:relSizeAnchor>
  <cdr:relSizeAnchor xmlns:cdr="http://schemas.openxmlformats.org/drawingml/2006/chartDrawing">
    <cdr:from>
      <cdr:x>0.05697</cdr:x>
      <cdr:y>0.86932</cdr:y>
    </cdr:from>
    <cdr:to>
      <cdr:x>0.13837</cdr:x>
      <cdr:y>0.90814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0CE66906-3190-7A0C-D744-6A055CE91C2B}"/>
            </a:ext>
          </a:extLst>
        </cdr:cNvPr>
        <cdr:cNvSpPr txBox="1"/>
      </cdr:nvSpPr>
      <cdr:spPr>
        <a:xfrm xmlns:a="http://schemas.openxmlformats.org/drawingml/2006/main">
          <a:off x="191550" y="5176295"/>
          <a:ext cx="273699" cy="2311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100" b="0" kern="1200" dirty="0">
              <a:latin typeface="Aptos Narrow" panose="020B0004020202020204" pitchFamily="34" charset="0"/>
            </a:rPr>
            <a:t>3%</a:t>
          </a:r>
        </a:p>
      </cdr:txBody>
    </cdr:sp>
  </cdr:relSizeAnchor>
  <cdr:relSizeAnchor xmlns:cdr="http://schemas.openxmlformats.org/drawingml/2006/chartDrawing">
    <cdr:from>
      <cdr:x>0.05723</cdr:x>
      <cdr:y>0.81829</cdr:y>
    </cdr:from>
    <cdr:to>
      <cdr:x>0.13863</cdr:x>
      <cdr:y>0.85711</cdr:y>
    </cdr:to>
    <cdr:sp macro="" textlink="">
      <cdr:nvSpPr>
        <cdr:cNvPr id="8" name="TextBox 1">
          <a:extLst xmlns:a="http://schemas.openxmlformats.org/drawingml/2006/main">
            <a:ext uri="{FF2B5EF4-FFF2-40B4-BE49-F238E27FC236}">
              <a16:creationId xmlns:a16="http://schemas.microsoft.com/office/drawing/2014/main" id="{4F8BC79F-1DC9-500A-CDEB-5C077FE3A72F}"/>
            </a:ext>
          </a:extLst>
        </cdr:cNvPr>
        <cdr:cNvSpPr txBox="1"/>
      </cdr:nvSpPr>
      <cdr:spPr>
        <a:xfrm xmlns:a="http://schemas.openxmlformats.org/drawingml/2006/main">
          <a:off x="192424" y="4872446"/>
          <a:ext cx="273700" cy="2311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100" b="0" kern="1200" dirty="0">
              <a:latin typeface="Aptos Narrow" panose="020B0004020202020204" pitchFamily="34" charset="0"/>
            </a:rPr>
            <a:t>7%</a:t>
          </a:r>
        </a:p>
      </cdr:txBody>
    </cdr:sp>
  </cdr:relSizeAnchor>
  <cdr:relSizeAnchor xmlns:cdr="http://schemas.openxmlformats.org/drawingml/2006/chartDrawing">
    <cdr:from>
      <cdr:x>0.05859</cdr:x>
      <cdr:y>0.9223</cdr:y>
    </cdr:from>
    <cdr:to>
      <cdr:x>0.13999</cdr:x>
      <cdr:y>0.96112</cdr:y>
    </cdr:to>
    <cdr:sp macro="" textlink="">
      <cdr:nvSpPr>
        <cdr:cNvPr id="9" name="TextBox 1">
          <a:extLst xmlns:a="http://schemas.openxmlformats.org/drawingml/2006/main">
            <a:ext uri="{FF2B5EF4-FFF2-40B4-BE49-F238E27FC236}">
              <a16:creationId xmlns:a16="http://schemas.microsoft.com/office/drawing/2014/main" id="{0DA4A9B7-E1A6-1DD3-857D-F49E6B669E46}"/>
            </a:ext>
          </a:extLst>
        </cdr:cNvPr>
        <cdr:cNvSpPr txBox="1"/>
      </cdr:nvSpPr>
      <cdr:spPr>
        <a:xfrm xmlns:a="http://schemas.openxmlformats.org/drawingml/2006/main">
          <a:off x="196997" y="5491750"/>
          <a:ext cx="273700" cy="2311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100" b="0" kern="1200" dirty="0">
              <a:latin typeface="Aptos Narrow" panose="020B0004020202020204" pitchFamily="34" charset="0"/>
            </a:rPr>
            <a:t>19%</a:t>
          </a:r>
        </a:p>
      </cdr:txBody>
    </cdr:sp>
  </cdr:relSizeAnchor>
  <cdr:relSizeAnchor xmlns:cdr="http://schemas.openxmlformats.org/drawingml/2006/chartDrawing">
    <cdr:from>
      <cdr:x>0.67849</cdr:x>
      <cdr:y>0.17341</cdr:y>
    </cdr:from>
    <cdr:to>
      <cdr:x>0.75989</cdr:x>
      <cdr:y>0.21224</cdr:y>
    </cdr:to>
    <cdr:sp macro="" textlink="">
      <cdr:nvSpPr>
        <cdr:cNvPr id="10" name="TextBox 1">
          <a:extLst xmlns:a="http://schemas.openxmlformats.org/drawingml/2006/main">
            <a:ext uri="{FF2B5EF4-FFF2-40B4-BE49-F238E27FC236}">
              <a16:creationId xmlns:a16="http://schemas.microsoft.com/office/drawing/2014/main" id="{083BA39B-36F4-21CA-CABF-4C35BBA196B0}"/>
            </a:ext>
          </a:extLst>
        </cdr:cNvPr>
        <cdr:cNvSpPr txBox="1"/>
      </cdr:nvSpPr>
      <cdr:spPr>
        <a:xfrm xmlns:a="http://schemas.openxmlformats.org/drawingml/2006/main">
          <a:off x="2281351" y="1032532"/>
          <a:ext cx="273700" cy="231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200" b="0" kern="1200" dirty="0">
              <a:solidFill>
                <a:schemeClr val="bg1"/>
              </a:solidFill>
              <a:latin typeface="Aptos Narrow" panose="020B0004020202020204" pitchFamily="34" charset="0"/>
            </a:rPr>
            <a:t>19</a:t>
          </a:r>
        </a:p>
      </cdr:txBody>
    </cdr:sp>
  </cdr:relSizeAnchor>
  <cdr:relSizeAnchor xmlns:cdr="http://schemas.openxmlformats.org/drawingml/2006/chartDrawing">
    <cdr:from>
      <cdr:x>0.7762</cdr:x>
      <cdr:y>0.41625</cdr:y>
    </cdr:from>
    <cdr:to>
      <cdr:x>0.8576</cdr:x>
      <cdr:y>0.45508</cdr:y>
    </cdr:to>
    <cdr:sp macro="" textlink="">
      <cdr:nvSpPr>
        <cdr:cNvPr id="11" name="TextBox 1">
          <a:extLst xmlns:a="http://schemas.openxmlformats.org/drawingml/2006/main">
            <a:ext uri="{FF2B5EF4-FFF2-40B4-BE49-F238E27FC236}">
              <a16:creationId xmlns:a16="http://schemas.microsoft.com/office/drawing/2014/main" id="{F7713132-0BAF-05EB-4836-DB94F6B30BA2}"/>
            </a:ext>
          </a:extLst>
        </cdr:cNvPr>
        <cdr:cNvSpPr txBox="1"/>
      </cdr:nvSpPr>
      <cdr:spPr>
        <a:xfrm xmlns:a="http://schemas.openxmlformats.org/drawingml/2006/main">
          <a:off x="2609880" y="2478529"/>
          <a:ext cx="273700" cy="231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200" b="0" kern="1200" dirty="0">
              <a:solidFill>
                <a:schemeClr val="bg1"/>
              </a:solidFill>
              <a:latin typeface="Aptos Narrow" panose="020B0004020202020204" pitchFamily="34" charset="0"/>
            </a:rPr>
            <a:t>27</a:t>
          </a:r>
        </a:p>
      </cdr:txBody>
    </cdr:sp>
  </cdr:relSizeAnchor>
  <cdr:relSizeAnchor xmlns:cdr="http://schemas.openxmlformats.org/drawingml/2006/chartDrawing">
    <cdr:from>
      <cdr:x>0.40342</cdr:x>
      <cdr:y>0.52415</cdr:y>
    </cdr:from>
    <cdr:to>
      <cdr:x>0.48482</cdr:x>
      <cdr:y>0.56298</cdr:y>
    </cdr:to>
    <cdr:sp macro="" textlink="">
      <cdr:nvSpPr>
        <cdr:cNvPr id="12" name="TextBox 1">
          <a:extLst xmlns:a="http://schemas.openxmlformats.org/drawingml/2006/main">
            <a:ext uri="{FF2B5EF4-FFF2-40B4-BE49-F238E27FC236}">
              <a16:creationId xmlns:a16="http://schemas.microsoft.com/office/drawing/2014/main" id="{F7713132-0BAF-05EB-4836-DB94F6B30BA2}"/>
            </a:ext>
          </a:extLst>
        </cdr:cNvPr>
        <cdr:cNvSpPr txBox="1"/>
      </cdr:nvSpPr>
      <cdr:spPr>
        <a:xfrm xmlns:a="http://schemas.openxmlformats.org/drawingml/2006/main">
          <a:off x="1356464" y="3120969"/>
          <a:ext cx="273699" cy="2312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200" b="0" kern="1200" dirty="0">
              <a:solidFill>
                <a:schemeClr val="bg1"/>
              </a:solidFill>
              <a:latin typeface="Aptos Narrow" panose="020B0004020202020204" pitchFamily="34" charset="0"/>
            </a:rPr>
            <a:t>25</a:t>
          </a:r>
        </a:p>
      </cdr:txBody>
    </cdr:sp>
  </cdr:relSizeAnchor>
  <cdr:relSizeAnchor xmlns:cdr="http://schemas.openxmlformats.org/drawingml/2006/chartDrawing">
    <cdr:from>
      <cdr:x>0.15324</cdr:x>
      <cdr:y>0.41863</cdr:y>
    </cdr:from>
    <cdr:to>
      <cdr:x>0.23464</cdr:x>
      <cdr:y>0.45746</cdr:y>
    </cdr:to>
    <cdr:sp macro="" textlink="">
      <cdr:nvSpPr>
        <cdr:cNvPr id="13" name="TextBox 1">
          <a:extLst xmlns:a="http://schemas.openxmlformats.org/drawingml/2006/main">
            <a:ext uri="{FF2B5EF4-FFF2-40B4-BE49-F238E27FC236}">
              <a16:creationId xmlns:a16="http://schemas.microsoft.com/office/drawing/2014/main" id="{F7713132-0BAF-05EB-4836-DB94F6B30BA2}"/>
            </a:ext>
          </a:extLst>
        </cdr:cNvPr>
        <cdr:cNvSpPr txBox="1"/>
      </cdr:nvSpPr>
      <cdr:spPr>
        <a:xfrm xmlns:a="http://schemas.openxmlformats.org/drawingml/2006/main">
          <a:off x="515257" y="2492695"/>
          <a:ext cx="273699" cy="231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200" b="0" kern="1200" dirty="0">
              <a:solidFill>
                <a:schemeClr val="bg1"/>
              </a:solidFill>
              <a:latin typeface="Aptos Narrow" panose="020B0004020202020204" pitchFamily="34" charset="0"/>
            </a:rPr>
            <a:t>8</a:t>
          </a:r>
        </a:p>
      </cdr:txBody>
    </cdr:sp>
  </cdr:relSizeAnchor>
  <cdr:relSizeAnchor xmlns:cdr="http://schemas.openxmlformats.org/drawingml/2006/chartDrawing">
    <cdr:from>
      <cdr:x>0.10559</cdr:x>
      <cdr:y>0.33</cdr:y>
    </cdr:from>
    <cdr:to>
      <cdr:x>0.18699</cdr:x>
      <cdr:y>0.36883</cdr:y>
    </cdr:to>
    <cdr:sp macro="" textlink="">
      <cdr:nvSpPr>
        <cdr:cNvPr id="14" name="TextBox 1">
          <a:extLst xmlns:a="http://schemas.openxmlformats.org/drawingml/2006/main">
            <a:ext uri="{FF2B5EF4-FFF2-40B4-BE49-F238E27FC236}">
              <a16:creationId xmlns:a16="http://schemas.microsoft.com/office/drawing/2014/main" id="{F7713132-0BAF-05EB-4836-DB94F6B30BA2}"/>
            </a:ext>
          </a:extLst>
        </cdr:cNvPr>
        <cdr:cNvSpPr txBox="1"/>
      </cdr:nvSpPr>
      <cdr:spPr>
        <a:xfrm xmlns:a="http://schemas.openxmlformats.org/drawingml/2006/main">
          <a:off x="355033" y="1964940"/>
          <a:ext cx="273699" cy="231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200" b="0" kern="1200" dirty="0">
              <a:solidFill>
                <a:schemeClr val="bg1"/>
              </a:solidFill>
              <a:latin typeface="Aptos Narrow" panose="020B0004020202020204" pitchFamily="34" charset="0"/>
            </a:rPr>
            <a:t>7</a:t>
          </a:r>
        </a:p>
      </cdr:txBody>
    </cdr:sp>
  </cdr:relSizeAnchor>
  <cdr:relSizeAnchor xmlns:cdr="http://schemas.openxmlformats.org/drawingml/2006/chartDrawing">
    <cdr:from>
      <cdr:x>0.18606</cdr:x>
      <cdr:y>0.25211</cdr:y>
    </cdr:from>
    <cdr:to>
      <cdr:x>0.26746</cdr:x>
      <cdr:y>0.29094</cdr:y>
    </cdr:to>
    <cdr:sp macro="" textlink="">
      <cdr:nvSpPr>
        <cdr:cNvPr id="15" name="TextBox 1">
          <a:extLst xmlns:a="http://schemas.openxmlformats.org/drawingml/2006/main">
            <a:ext uri="{FF2B5EF4-FFF2-40B4-BE49-F238E27FC236}">
              <a16:creationId xmlns:a16="http://schemas.microsoft.com/office/drawing/2014/main" id="{F7713132-0BAF-05EB-4836-DB94F6B30BA2}"/>
            </a:ext>
          </a:extLst>
        </cdr:cNvPr>
        <cdr:cNvSpPr txBox="1"/>
      </cdr:nvSpPr>
      <cdr:spPr>
        <a:xfrm xmlns:a="http://schemas.openxmlformats.org/drawingml/2006/main">
          <a:off x="625622" y="1501142"/>
          <a:ext cx="273699" cy="231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200" b="0" kern="1200" dirty="0">
              <a:solidFill>
                <a:schemeClr val="bg1"/>
              </a:solidFill>
              <a:latin typeface="Aptos Narrow" panose="020B0004020202020204" pitchFamily="34" charset="0"/>
            </a:rPr>
            <a:t>3</a:t>
          </a:r>
        </a:p>
      </cdr:txBody>
    </cdr:sp>
  </cdr:relSizeAnchor>
  <cdr:relSizeAnchor xmlns:cdr="http://schemas.openxmlformats.org/drawingml/2006/chartDrawing">
    <cdr:from>
      <cdr:x>0.28779</cdr:x>
      <cdr:y>0.16774</cdr:y>
    </cdr:from>
    <cdr:to>
      <cdr:x>0.36919</cdr:x>
      <cdr:y>0.20657</cdr:y>
    </cdr:to>
    <cdr:sp macro="" textlink="">
      <cdr:nvSpPr>
        <cdr:cNvPr id="16" name="TextBox 1">
          <a:extLst xmlns:a="http://schemas.openxmlformats.org/drawingml/2006/main">
            <a:ext uri="{FF2B5EF4-FFF2-40B4-BE49-F238E27FC236}">
              <a16:creationId xmlns:a16="http://schemas.microsoft.com/office/drawing/2014/main" id="{F7713132-0BAF-05EB-4836-DB94F6B30BA2}"/>
            </a:ext>
          </a:extLst>
        </cdr:cNvPr>
        <cdr:cNvSpPr txBox="1"/>
      </cdr:nvSpPr>
      <cdr:spPr>
        <a:xfrm xmlns:a="http://schemas.openxmlformats.org/drawingml/2006/main">
          <a:off x="967670" y="998793"/>
          <a:ext cx="273700" cy="231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GB" sz="1200" b="0" kern="1200" dirty="0">
              <a:solidFill>
                <a:schemeClr val="bg1"/>
              </a:solidFill>
              <a:latin typeface="Aptos Narrow" panose="020B0004020202020204" pitchFamily="34" charset="0"/>
            </a:rPr>
            <a:t>19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596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7745" y="0"/>
            <a:ext cx="2943596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5177A9-BCF1-4877-8963-28A84631BE7D}" type="datetimeFigureOut">
              <a:rPr lang="en-GB" smtClean="0"/>
              <a:t>05/03/2026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39838"/>
            <a:ext cx="5954713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292" y="4776431"/>
            <a:ext cx="5434330" cy="3907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7076"/>
            <a:ext cx="2943596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7745" y="9427076"/>
            <a:ext cx="2943596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F73FEC-D4B3-4EA3-9802-0F3CE0A19B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0331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9100" y="360363"/>
            <a:ext cx="5954713" cy="33512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645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1F6BC4-7827-CF66-700D-674996BF3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804A09-F30E-313B-311C-5EED9FC5D8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19100" y="423863"/>
            <a:ext cx="5954713" cy="3351212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0897D2-96F5-D92B-A1F8-1E04151284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9292" y="3943053"/>
            <a:ext cx="5434330" cy="5090987"/>
          </a:xfrm>
        </p:spPr>
        <p:txBody>
          <a:bodyPr/>
          <a:lstStyle/>
          <a:p>
            <a:endParaRPr lang="en-GB" dirty="0">
              <a:cs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4A64C3-DF17-5436-BB8D-21496AE4EA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8837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1A7D8A-F957-36BC-B0CC-AC747FFD29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23557C-048F-2899-DDBF-86F21A2935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0175" y="530225"/>
            <a:ext cx="6467475" cy="36385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8A7C01-5CE3-7234-7DE7-B0125EE674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2844" y="4272052"/>
            <a:ext cx="5382755" cy="5431071"/>
          </a:xfrm>
        </p:spPr>
        <p:txBody>
          <a:bodyPr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8E1E8D-F073-28DC-FD1B-9C7C9D6E14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47D051-DA7B-4389-8DFB-22D7CF08AB5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6752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9100" y="452438"/>
            <a:ext cx="5954713" cy="33512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47D051-DA7B-4389-8DFB-22D7CF08AB5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77709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1C68D-146D-6F91-48C1-8B5E4E3AF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EACAC6-4BD0-3C3F-8456-879A1A9F9F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19100" y="528638"/>
            <a:ext cx="5954713" cy="3351212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02D65F-1DB4-D917-5C99-5F8D091801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FB6F87-F2A3-845D-F10E-998E267AA2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47D051-DA7B-4389-8DFB-22D7CF08AB5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81285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68A93-970E-3D14-6E0D-330B0F28C0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D2DA38-68FF-2BD7-3602-2654D7CE5D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863E84-5583-07D7-E16B-A35D107ACA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GB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54D9B6-D5EC-39E6-B158-7645F63BF1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47D051-DA7B-4389-8DFB-22D7CF08AB5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15203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AD55C7-0B5E-D022-26AB-69781536B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921698-07EA-9FCA-98B7-D7557F532F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DD3E06-0B51-918C-3F66-06C22B7BA5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D31982-22E5-096F-8183-FCF569F154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47D051-DA7B-4389-8DFB-22D7CF08AB5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91724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42FE5-9E0F-53E1-9F8B-424E991BF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7C3EE2-C7AE-1FF7-2B59-FB00FEF908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19100" y="400050"/>
            <a:ext cx="5954713" cy="3351213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58986C-B1E8-5E13-2A93-D8872E675B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698074-F74E-3A37-CC01-858A9C68C4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8803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48F57-F80B-B01A-30DD-DA85A6CAC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B1DAF3-D129-1588-0641-0246D64623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19100" y="314325"/>
            <a:ext cx="5954713" cy="3351213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B76DE7-DC9A-EB70-217A-190D72F40B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5DD5C3-70FA-6E49-E69B-D246FBFCB5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4941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092E2-8E84-5C7E-8414-161458301B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73EDAF-5FDF-FA20-4961-4337188B46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19100" y="469900"/>
            <a:ext cx="5954713" cy="3351213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019896-6E9B-06E8-C45A-011CD52B59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3255FD-17F8-B535-D889-03F714F964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9633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1469E-8C86-1A28-EFBD-D7DDFEA5B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A88603-FA87-FFA6-68EE-9452615F09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19100" y="447675"/>
            <a:ext cx="5954713" cy="3351213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7EC906-C474-852C-4C83-11A0F8CF76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F2B16C-7B2E-10EE-9F91-CE9A83C52B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7032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E08F77-9B0B-05AF-ADA2-3685518D3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D14341-64B6-4634-106E-93284810AD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19100" y="447675"/>
            <a:ext cx="5954713" cy="3351213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F64987-EDE9-B655-B64F-8F5B6435F1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5120EE-D4B9-C4C7-F541-6B2EBBA793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5462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960B06-1721-2E56-B1F6-E40BED213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314577-33F7-BEA7-8C98-24C53A91CA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19100" y="550863"/>
            <a:ext cx="5954713" cy="3351212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DA7F06-7510-EED7-8F42-D51CC261CA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C67C8D-2315-CB48-FC4D-16203B5B90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47D051-DA7B-4389-8DFB-22D7CF08AB5E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23340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9D3BE2-732D-45EB-DC91-87BF6D68B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35D1CE-3474-05C3-5FDE-89F46B1ADC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19100" y="498475"/>
            <a:ext cx="5954713" cy="3351213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292949-504D-EA2E-C8C6-96734A0600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5EA62D-56EB-EE93-CB74-AD46649629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47D051-DA7B-4389-8DFB-22D7CF08AB5E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9760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91E88-16CA-5207-E98B-2D02C0355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93D3D0-EDE5-02C1-4000-C269A77ED3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19100" y="627063"/>
            <a:ext cx="5954713" cy="3351212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7073A2-C4AF-4599-302B-23C1C383E6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B6811D-EF53-028B-CF36-A48A906462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9709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5B049-0DD4-A511-6DB1-E60AFA1567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245559-B5CA-42E6-C5F4-6788D023AB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A63888-CB80-C995-52FD-D47F4CEC6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E336C-E2DC-4C50-B906-663C3337F062}" type="datetimeFigureOut">
              <a:rPr lang="en-GB" smtClean="0"/>
              <a:t>05/03/2026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879567-BD86-4E91-1DF9-7E7746D1F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10BD6-5F0F-A767-ED2D-F19EDAFE8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C07EE-2A66-4345-9923-600607A277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53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A3A46-5F97-9DBC-9CF4-B665AF761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E309DF-AA7E-39B1-0FD6-6CF0853852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69AB1E-0333-09D0-C758-F99143285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E336C-E2DC-4C50-B906-663C3337F062}" type="datetimeFigureOut">
              <a:rPr lang="en-GB" smtClean="0"/>
              <a:t>05/03/2026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6A7264-30AE-ED08-3E92-1E6AEED2D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B5134-9496-7DA5-8C81-98ECA0CC8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C07EE-2A66-4345-9923-600607A277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308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45C59-FFDE-D681-8408-4B995C046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C13674-EB58-BFFE-DBCE-FAB71A71FB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FFA1B3-C58E-FC59-07D7-41D5B7D91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E336C-E2DC-4C50-B906-663C3337F062}" type="datetimeFigureOut">
              <a:rPr lang="en-GB" smtClean="0"/>
              <a:t>05/03/2026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5A2C1A-04D0-378C-AAAC-A838E1567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A5144C-5520-AA6E-617B-513735877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C07EE-2A66-4345-9923-600607A277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2477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49E02-3570-762F-0530-EC29943EA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A328B-4AD8-0046-4A4B-8142782100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C60BB0-9C01-9410-DCEA-3B0C707C14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B43652-909E-58A0-9724-97362970F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E336C-E2DC-4C50-B906-663C3337F062}" type="datetimeFigureOut">
              <a:rPr lang="en-GB" smtClean="0"/>
              <a:t>05/03/2026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4C6899-617B-99B0-D3B2-C69CA50FD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78C0C4-BC36-8C7A-8918-0CFCDF086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C07EE-2A66-4345-9923-600607A277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1920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1E5E6-278A-1E46-454A-BA151B955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6E8A11-5E7C-5176-0D28-5553CFE3AA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38D759-CEBA-5C7E-C1DC-9EE021233F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07E4FA-F54B-AB42-0D9E-A21186496E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18A040-33D9-915C-0C1C-7183300EBD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25FBE9-1A80-1F6F-2AE9-3F93EB188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E336C-E2DC-4C50-B906-663C3337F062}" type="datetimeFigureOut">
              <a:rPr lang="en-GB" smtClean="0"/>
              <a:t>05/03/2026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2D6E1E-E964-89C0-0722-01F304136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3EC8ED-FD86-0DCE-9344-FC3391809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C07EE-2A66-4345-9923-600607A277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5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9E51F-16EB-8403-7EFB-C13921F13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29CB95-6132-B6D6-C803-F9EB762B1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E336C-E2DC-4C50-B906-663C3337F062}" type="datetimeFigureOut">
              <a:rPr lang="en-GB" smtClean="0"/>
              <a:t>05/03/2026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A9A785-C457-EF14-7B65-101661F7E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FD07A1-F378-6445-1F15-BB7210123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C07EE-2A66-4345-9923-600607A277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6389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DF8235-F42D-77E4-31CE-95B63EE89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E336C-E2DC-4C50-B906-663C3337F062}" type="datetimeFigureOut">
              <a:rPr lang="en-GB" smtClean="0"/>
              <a:t>05/03/2026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FDE43F-7C5B-0D74-6C06-383AC6932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A7B05B-E91E-EA85-0937-E5625A3B3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C07EE-2A66-4345-9923-600607A277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1028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84213-8121-B0BF-D3F7-E5D07F6EB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509CD9-3D5E-14BB-3717-6E8B1EDB8E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C42C0A-DDF3-6550-0BC7-DEF6D09DCE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ED4F70-79F8-3E15-84BA-CFECA8BB7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E336C-E2DC-4C50-B906-663C3337F062}" type="datetimeFigureOut">
              <a:rPr lang="en-GB" smtClean="0"/>
              <a:t>05/03/2026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0AF87D-918B-D0D3-5EE1-11D9EF2CD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84CC77-093E-8AD1-65DA-3A32E5FB2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C07EE-2A66-4345-9923-600607A277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5409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43E7C-0866-483D-3623-97051F412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574BE9-4836-C898-3A44-6F8D4A31D5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9F8EC1-E038-C39A-D295-23B00AC164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07AC15-14ED-104E-484F-60FFF3D6D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E336C-E2DC-4C50-B906-663C3337F062}" type="datetimeFigureOut">
              <a:rPr lang="en-GB" smtClean="0"/>
              <a:t>05/03/2026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9B6B3F-DE0C-49C8-5BF4-174FE3E96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6792FD-8045-7BDF-7CFE-5D9DD501E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C07EE-2A66-4345-9923-600607A277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2759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27897-3A24-BECF-C5CC-B810B14CA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601E9-3E6B-2F78-ABA1-1870A9E18B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D22714-EC8F-D307-364B-CFF5FC2F3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E336C-E2DC-4C50-B906-663C3337F062}" type="datetimeFigureOut">
              <a:rPr lang="en-GB" smtClean="0"/>
              <a:t>05/03/2026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B6C63E-97EE-C976-452D-17E099BBA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DF4195-EE0A-4CC8-18BD-1B79ACBB1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C07EE-2A66-4345-9923-600607A277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1804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C7A18A-5AEE-EA8D-4014-AACEC3CD65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681CBD-9D32-CF84-E1A2-4CC46CFDDF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ACE71F-ADB1-A091-DCD2-3D0F7776F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E336C-E2DC-4C50-B906-663C3337F062}" type="datetimeFigureOut">
              <a:rPr lang="en-GB" smtClean="0"/>
              <a:t>05/03/2026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710565-32F1-B385-73EC-C2986175E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F7D2B4-AA34-6CE2-FBE3-7ACC4134D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C07EE-2A66-4345-9923-600607A277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194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7867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4D94A9-C5C2-20CB-4E18-E751362CA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582E33-D8D6-0C68-9199-01BC2DA790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5ED92C-A98B-C749-48BE-AE9A3EC093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9E336C-E2DC-4C50-B906-663C3337F062}" type="datetimeFigureOut">
              <a:rPr lang="en-GB" smtClean="0"/>
              <a:t>05/03/2026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3DF113-48C6-8750-7B4C-312B868567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0FD15F-EC55-791D-DC6F-735A5E7C16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3C07EE-2A66-4345-9923-600607A277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0768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hyperlink" Target="mailto:NCP-CrossCutting@iuk.ukri.org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research-and-innovation.ec.europa.eu/document/download/44106caa-ed7a-42bf-ae57-aaab91778602_en" TargetMode="External"/><Relationship Id="rId3" Type="http://schemas.openxmlformats.org/officeDocument/2006/relationships/hyperlink" Target="https://research-and-innovation.ec.europa.eu/document/download/36c7287d-d38f-4a96-94ca-0dfce1375a48_en" TargetMode="External"/><Relationship Id="rId7" Type="http://schemas.openxmlformats.org/officeDocument/2006/relationships/hyperlink" Target="https://research-and-innovation.ec.europa.eu/document/download/1e480813-74f9-4ebf-a189-3c743de95e7e_en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esearch-and-innovation.ec.europa.eu/document/download/87a8c19b-2643-49ec-8d07-37781ceb516e_en" TargetMode="External"/><Relationship Id="rId11" Type="http://schemas.openxmlformats.org/officeDocument/2006/relationships/image" Target="../media/image1.png"/><Relationship Id="rId5" Type="http://schemas.openxmlformats.org/officeDocument/2006/relationships/hyperlink" Target="https://research-and-innovation.ec.europa.eu/document/download/1a172722-bf60-4efc-b996-c7e51c90fcf0_en" TargetMode="External"/><Relationship Id="rId10" Type="http://schemas.openxmlformats.org/officeDocument/2006/relationships/hyperlink" Target="https://research-and-innovation.ec.europa.eu/funding/funding-opportunities/funding-programmes-and-open-calls/horizon-europe/horizon-europe-work-programmes_en" TargetMode="External"/><Relationship Id="rId4" Type="http://schemas.openxmlformats.org/officeDocument/2006/relationships/hyperlink" Target="https://research-and-innovation.ec.europa.eu/document/download/c57a75c6-f935-4e99-b18b-b8c107a3605d_en" TargetMode="External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research-and-innovation.ec.europa.eu/funding/funding-opportunities/funding-programmes-and-open-calls/horizon-europe/widening-participation-and-spreading-excellence_en" TargetMode="External"/><Relationship Id="rId3" Type="http://schemas.openxmlformats.org/officeDocument/2006/relationships/hyperlink" Target="https://research-and-innovation.ec.europa.eu/document/download/862c1a9c-99c2-4fce-add2-b9e04ff1e63c_en" TargetMode="External"/><Relationship Id="rId7" Type="http://schemas.openxmlformats.org/officeDocument/2006/relationships/hyperlink" Target="https://research-and-innovation.ec.europa.eu/funding/funding-opportunities/funding-programmes-and-open-calls/horizon-europe/horizon-europe-work-programmes_en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hyperlink" Target="https://research-and-innovation.ec.europa.eu/document/download/3253f6b5-26f8-41f3-b34a-3d17e929e568_en" TargetMode="External"/><Relationship Id="rId4" Type="http://schemas.openxmlformats.org/officeDocument/2006/relationships/hyperlink" Target="https://research-and-innovation.ec.europa.eu/document/download/272c77e3-d92b-424c-b26e-3abb20ae5a36_en" TargetMode="External"/><Relationship Id="rId9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info/funding-tenders/opportunities/docs/2021-2027/horizon/wp-call/2026-2027/wp-1-general-introduction_horizon-2026-2027_en.pdf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info/funding-tenders/opportunities/docs/2021-2027/horizon/wp-call/2026-2027/wp-1-general-introduction_horizon-2026-2027_en.pdf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png"/><Relationship Id="rId4" Type="http://schemas.openxmlformats.org/officeDocument/2006/relationships/hyperlink" Target="https://ec.europa.eu/info/funding-tenders/opportunities/docs/2021-2027/common/guidance/guidance_fstp-good-practices_en.pdf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info/funding-tenders/opportunities/docs/2021-2027/horizon/wp-call/2026-2027/wp-15-general-annexes_horizon-2026-2027_en.pdf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info/funding-tenders/opportunities/docs/2021-2027/horizon/wp-call/2026-2027/wp-15-general-annexes_horizon-2026-2027_en.pdf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png"/><Relationship Id="rId4" Type="http://schemas.openxmlformats.org/officeDocument/2006/relationships/hyperlink" Target="https://ec.europa.eu/research/participants/docs/h2020-funding-guide/other/event260120.htm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iuk-business-connect.org.uk/events/unlocking-horizon-europe-cluster-5-opportunities-climate-energy-mobility/" TargetMode="External"/><Relationship Id="rId3" Type="http://schemas.openxmlformats.org/officeDocument/2006/relationships/hyperlink" Target="https://iuk-business-connect.org.uk/events/horizon-europe-reapply-masterclass-2026/" TargetMode="External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iuk-business-connect.org.uk/knowledge-centre/events/?_sf_s=horizon" TargetMode="External"/><Relationship Id="rId11" Type="http://schemas.openxmlformats.org/officeDocument/2006/relationships/hyperlink" Target="https://iuk-business-connect.org.uk/events/opportunities-in-the-european-innovation-council-eic-advanced-innovation-challenges-pilot-scheme/" TargetMode="External"/><Relationship Id="rId5" Type="http://schemas.openxmlformats.org/officeDocument/2006/relationships/hyperlink" Target="https://iuk-business-connect.org.uk/knowledge-centre/events/archive/?_sf_s=horizon" TargetMode="External"/><Relationship Id="rId10" Type="http://schemas.openxmlformats.org/officeDocument/2006/relationships/hyperlink" Target="https://iuk-business-connect.org.uk/events/opportunities-in-the-european-innovation-council-eic-pathfinder-scheme-2/" TargetMode="External"/><Relationship Id="rId4" Type="http://schemas.openxmlformats.org/officeDocument/2006/relationships/hyperlink" Target="https://events.teams.microsoft.com/event/f0f12cf7-63e3-4a61-93cc-22ab6f005a31@8bb7e08e-daa4-4a8e-927e-fca38db04b7e" TargetMode="External"/><Relationship Id="rId9" Type="http://schemas.openxmlformats.org/officeDocument/2006/relationships/hyperlink" Target="https://iuk-business-connect.org.uk/events/horizon-europe-adaptation-to-climate-change-climate-neutral-smart-cities/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research-and-innovation.ec.europa.eu/events/upcoming-events/horizon-europe-info-days-cluster-6-2026-01-22_en" TargetMode="External"/><Relationship Id="rId13" Type="http://schemas.openxmlformats.org/officeDocument/2006/relationships/hyperlink" Target="https://research-and-innovation.ec.europa.eu/events/horizon-europe-info-days_en" TargetMode="External"/><Relationship Id="rId3" Type="http://schemas.openxmlformats.org/officeDocument/2006/relationships/hyperlink" Target="https://research-and-innovation.ec.europa.eu/events/upcoming-events/horizon-europe-info-days-cluster-1-2026-02-10_en" TargetMode="External"/><Relationship Id="rId7" Type="http://schemas.openxmlformats.org/officeDocument/2006/relationships/hyperlink" Target="https://research-and-innovation.ec.europa.eu/events/upcoming-events/horizon-europe-info-days-cluster-5-2026-01-15_en" TargetMode="External"/><Relationship Id="rId12" Type="http://schemas.openxmlformats.org/officeDocument/2006/relationships/hyperlink" Target="https://eic.ec.europa.eu/events/online-info-day-eic-work-programme-2026-2025-11-13_en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research-and-innovation.ec.europa.eu/events/upcoming-events/horizon-europe-info-days-cluster-4-2026-01-29_en" TargetMode="External"/><Relationship Id="rId11" Type="http://schemas.openxmlformats.org/officeDocument/2006/relationships/hyperlink" Target="https://research-and-innovation.ec.europa.eu/events/upcoming-events/horizon-europe-research-infrastructures-info-day-2026-03-18_en" TargetMode="External"/><Relationship Id="rId5" Type="http://schemas.openxmlformats.org/officeDocument/2006/relationships/hyperlink" Target="https://eu.eventscloud.com/website/18815/home/" TargetMode="External"/><Relationship Id="rId10" Type="http://schemas.openxmlformats.org/officeDocument/2006/relationships/hyperlink" Target="https://research-and-innovation.ec.europa.eu/events/upcoming-events/horizon-europe-info-days-eu-missions-2026-01-20_en" TargetMode="External"/><Relationship Id="rId4" Type="http://schemas.openxmlformats.org/officeDocument/2006/relationships/hyperlink" Target="https://research-and-innovation.ec.europa.eu/events/upcoming-events/horizon-europe-info-day-cluster-2-2026-03-26_en" TargetMode="External"/><Relationship Id="rId9" Type="http://schemas.openxmlformats.org/officeDocument/2006/relationships/hyperlink" Target="https://research-and-innovation.ec.europa.eu/events/upcoming-events/horizon-europe-info-days-widera-work-programme-widening-calls-2026-01-22_en" TargetMode="External"/><Relationship Id="rId1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NCP-CrossCutting@iuk.ukri.org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8E48954-942C-1C4C-818E-BEF11B1D1890}"/>
              </a:ext>
            </a:extLst>
          </p:cNvPr>
          <p:cNvSpPr txBox="1"/>
          <p:nvPr/>
        </p:nvSpPr>
        <p:spPr>
          <a:xfrm>
            <a:off x="515938" y="649403"/>
            <a:ext cx="6756013" cy="286232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6000" b="1" spc="-150" dirty="0">
                <a:solidFill>
                  <a:srgbClr val="002060"/>
                </a:solidFill>
                <a:latin typeface="Arial"/>
                <a:cs typeface="Arial"/>
              </a:rPr>
              <a:t>Horizon Europe: What’s new</a:t>
            </a:r>
          </a:p>
          <a:p>
            <a:r>
              <a:rPr lang="en-GB" sz="6000" b="1" spc="-150" dirty="0">
                <a:solidFill>
                  <a:srgbClr val="002060"/>
                </a:solidFill>
                <a:latin typeface="Arial"/>
                <a:cs typeface="Arial"/>
              </a:rPr>
              <a:t>in Pillar II</a:t>
            </a:r>
            <a:endParaRPr lang="en-US" sz="6000" b="1" spc="-1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D5E3F99-89A7-874F-8681-561B34E348D4}"/>
              </a:ext>
            </a:extLst>
          </p:cNvPr>
          <p:cNvSpPr txBox="1"/>
          <p:nvPr/>
        </p:nvSpPr>
        <p:spPr>
          <a:xfrm>
            <a:off x="2530258" y="501041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2D3787-A5F2-AB75-582D-9E21FD80CF8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088" y="6055575"/>
            <a:ext cx="1906112" cy="56077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2DE2433-61E5-B967-91F9-494D8C0E9F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0030" y="0"/>
            <a:ext cx="4007031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A0FB5C3-5658-1F50-C90C-760886FE4B6D}"/>
              </a:ext>
            </a:extLst>
          </p:cNvPr>
          <p:cNvSpPr/>
          <p:nvPr/>
        </p:nvSpPr>
        <p:spPr>
          <a:xfrm>
            <a:off x="549390" y="3826083"/>
            <a:ext cx="8023110" cy="1523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Perry Guess</a:t>
            </a:r>
          </a:p>
          <a:p>
            <a:pPr>
              <a:spcBef>
                <a:spcPts val="600"/>
              </a:spcBef>
            </a:pP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Horizon Europe National Contact Point, Cross-Cutting</a:t>
            </a:r>
          </a:p>
          <a:p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Innovate UK</a:t>
            </a:r>
          </a:p>
          <a:p>
            <a:endParaRPr lang="en-GB" sz="2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 descr="Innovate UK logo - Space Intelligence">
            <a:extLst>
              <a:ext uri="{FF2B5EF4-FFF2-40B4-BE49-F238E27FC236}">
                <a16:creationId xmlns:a16="http://schemas.microsoft.com/office/drawing/2014/main" id="{FC13CA79-B4C0-9C41-B3DA-BBD6CDDEB1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5208" y="5991143"/>
            <a:ext cx="1987041" cy="639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05B04F9-4DAE-0C44-05DA-47CDB2BD4FCE}"/>
              </a:ext>
            </a:extLst>
          </p:cNvPr>
          <p:cNvSpPr txBox="1"/>
          <p:nvPr/>
        </p:nvSpPr>
        <p:spPr>
          <a:xfrm>
            <a:off x="78234" y="5010411"/>
            <a:ext cx="5520613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GB" sz="2400" b="1">
                <a:solidFill>
                  <a:srgbClr val="A72D99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NCP-CrossCutting@iuk.ukri.org</a:t>
            </a:r>
            <a:endParaRPr lang="en-GB" sz="2400" b="1">
              <a:solidFill>
                <a:srgbClr val="A72D99"/>
              </a:solidFill>
            </a:endParaRPr>
          </a:p>
          <a:p>
            <a:pPr algn="ctr">
              <a:spcAft>
                <a:spcPts val="600"/>
              </a:spcAft>
            </a:pPr>
            <a:endParaRPr lang="en-GB" sz="2300" b="1">
              <a:solidFill>
                <a:srgbClr val="002F8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 algn="ctr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GB" sz="2000" b="1" spc="-150" noProof="0">
              <a:solidFill>
                <a:srgbClr val="2E2D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4298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A4111-AE1E-97C4-1C63-08AC98C1E7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624C1F7-DABB-8B7B-E1E6-C9DBDA8FD7E6}"/>
              </a:ext>
            </a:extLst>
          </p:cNvPr>
          <p:cNvSpPr/>
          <p:nvPr/>
        </p:nvSpPr>
        <p:spPr>
          <a:xfrm rot="16200000">
            <a:off x="5694230" y="-5593282"/>
            <a:ext cx="778813" cy="12025033"/>
          </a:xfrm>
          <a:prstGeom prst="roundRect">
            <a:avLst>
              <a:gd name="adj" fmla="val 6021"/>
            </a:avLst>
          </a:prstGeom>
          <a:gradFill>
            <a:gsLst>
              <a:gs pos="1000">
                <a:srgbClr val="9DD4E6"/>
              </a:gs>
              <a:gs pos="100000">
                <a:srgbClr val="AAD36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DEF81D8-39EC-B74C-6461-B37FB9D03BD2}"/>
              </a:ext>
            </a:extLst>
          </p:cNvPr>
          <p:cNvSpPr txBox="1"/>
          <p:nvPr/>
        </p:nvSpPr>
        <p:spPr>
          <a:xfrm>
            <a:off x="403340" y="-110360"/>
            <a:ext cx="8124709" cy="101566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sz="6000" b="1">
                <a:solidFill>
                  <a:srgbClr val="002060"/>
                </a:solidFill>
              </a:rPr>
              <a:t>Structure</a:t>
            </a:r>
            <a:r>
              <a:rPr lang="en-GB" sz="4400" b="1">
                <a:solidFill>
                  <a:srgbClr val="002060"/>
                </a:solidFill>
              </a:rPr>
              <a:t> of Horizon Europe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47C3BA8-F7CF-2530-9ECB-2B261E0ED86C}"/>
              </a:ext>
            </a:extLst>
          </p:cNvPr>
          <p:cNvGrpSpPr/>
          <p:nvPr/>
        </p:nvGrpSpPr>
        <p:grpSpPr>
          <a:xfrm>
            <a:off x="29633" y="1135074"/>
            <a:ext cx="11729693" cy="5663892"/>
            <a:chOff x="29633" y="1135074"/>
            <a:chExt cx="11729693" cy="566389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1EFD195-44DF-91EB-F6E4-A4EAAF76888F}"/>
                </a:ext>
              </a:extLst>
            </p:cNvPr>
            <p:cNvSpPr/>
            <p:nvPr/>
          </p:nvSpPr>
          <p:spPr>
            <a:xfrm>
              <a:off x="29633" y="6087766"/>
              <a:ext cx="1905000" cy="711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A54EB14D-A82F-F347-DF7C-A5CA2B2AA4BD}"/>
                </a:ext>
              </a:extLst>
            </p:cNvPr>
            <p:cNvGrpSpPr/>
            <p:nvPr/>
          </p:nvGrpSpPr>
          <p:grpSpPr>
            <a:xfrm>
              <a:off x="389278" y="5198527"/>
              <a:ext cx="11370048" cy="959266"/>
              <a:chOff x="389278" y="5198527"/>
              <a:chExt cx="11370048" cy="959266"/>
            </a:xfrm>
          </p:grpSpPr>
          <p:sp>
            <p:nvSpPr>
              <p:cNvPr id="50" name="Rectangle: Rounded Corners 49">
                <a:extLst>
                  <a:ext uri="{FF2B5EF4-FFF2-40B4-BE49-F238E27FC236}">
                    <a16:creationId xmlns:a16="http://schemas.microsoft.com/office/drawing/2014/main" id="{F26C75C5-328E-F406-63C2-8AC4C81454E9}"/>
                  </a:ext>
                </a:extLst>
              </p:cNvPr>
              <p:cNvSpPr/>
              <p:nvPr/>
            </p:nvSpPr>
            <p:spPr>
              <a:xfrm>
                <a:off x="389278" y="5198527"/>
                <a:ext cx="11370048" cy="959266"/>
              </a:xfrm>
              <a:prstGeom prst="roundRect">
                <a:avLst>
                  <a:gd name="adj" fmla="val 11525"/>
                </a:avLst>
              </a:prstGeom>
              <a:solidFill>
                <a:srgbClr val="AAD36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E68F2F98-8B5A-3515-DF62-EA638C3F36BA}"/>
                  </a:ext>
                </a:extLst>
              </p:cNvPr>
              <p:cNvSpPr txBox="1"/>
              <p:nvPr/>
            </p:nvSpPr>
            <p:spPr>
              <a:xfrm>
                <a:off x="2017743" y="5205904"/>
                <a:ext cx="8113118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100" b="1" kern="0">
                    <a:solidFill>
                      <a:srgbClr val="A72D99"/>
                    </a:solidFill>
                    <a:latin typeface="Calibri" panose="020F0502020204030204"/>
                  </a:rPr>
                  <a:t>Widening Participation and Strengthening the European Research Area</a:t>
                </a:r>
              </a:p>
            </p:txBody>
          </p:sp>
          <p:sp>
            <p:nvSpPr>
              <p:cNvPr id="61" name="Rectangle: Rounded Corners 60">
                <a:extLst>
                  <a:ext uri="{FF2B5EF4-FFF2-40B4-BE49-F238E27FC236}">
                    <a16:creationId xmlns:a16="http://schemas.microsoft.com/office/drawing/2014/main" id="{7C8366CD-2335-1EF7-37D9-99B3DAA56D54}"/>
                  </a:ext>
                </a:extLst>
              </p:cNvPr>
              <p:cNvSpPr/>
              <p:nvPr/>
            </p:nvSpPr>
            <p:spPr>
              <a:xfrm>
                <a:off x="6213153" y="5681843"/>
                <a:ext cx="4563868" cy="334123"/>
              </a:xfrm>
              <a:prstGeom prst="roundRect">
                <a:avLst/>
              </a:prstGeom>
              <a:gradFill flip="none" rotWithShape="1">
                <a:gsLst>
                  <a:gs pos="0">
                    <a:srgbClr val="EFCAEE"/>
                  </a:gs>
                  <a:gs pos="54000">
                    <a:srgbClr val="FFEFBF"/>
                  </a:gs>
                  <a:gs pos="42000">
                    <a:srgbClr val="EFCAEE"/>
                  </a:gs>
                  <a:gs pos="100000">
                    <a:srgbClr val="FFEFBF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kumimoji="0" lang="en-GB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02F8E"/>
                    </a:solidFill>
                    <a:effectLst/>
                    <a:uLnTx/>
                    <a:uFillTx/>
                    <a:latin typeface="Calibri" panose="020F0502020204030204"/>
                  </a:rPr>
                  <a:t>Reforming and enhancing the European R&amp;I system</a:t>
                </a:r>
              </a:p>
            </p:txBody>
          </p:sp>
          <p:sp>
            <p:nvSpPr>
              <p:cNvPr id="62" name="Rectangle: Rounded Corners 61">
                <a:extLst>
                  <a:ext uri="{FF2B5EF4-FFF2-40B4-BE49-F238E27FC236}">
                    <a16:creationId xmlns:a16="http://schemas.microsoft.com/office/drawing/2014/main" id="{36F9B9B1-1BB9-A35B-B2F2-0E0164F203BB}"/>
                  </a:ext>
                </a:extLst>
              </p:cNvPr>
              <p:cNvSpPr/>
              <p:nvPr/>
            </p:nvSpPr>
            <p:spPr>
              <a:xfrm>
                <a:off x="1196852" y="5681843"/>
                <a:ext cx="4563868" cy="334123"/>
              </a:xfrm>
              <a:prstGeom prst="roundRect">
                <a:avLst/>
              </a:prstGeom>
              <a:gradFill flip="none" rotWithShape="1">
                <a:gsLst>
                  <a:gs pos="0">
                    <a:srgbClr val="EFCAEE"/>
                  </a:gs>
                  <a:gs pos="54000">
                    <a:srgbClr val="FFEFBF"/>
                  </a:gs>
                  <a:gs pos="42000">
                    <a:srgbClr val="EFCAEE"/>
                  </a:gs>
                  <a:gs pos="100000">
                    <a:srgbClr val="FFEFBF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kumimoji="0" lang="en-GB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02F8E"/>
                    </a:solidFill>
                    <a:effectLst/>
                    <a:uLnTx/>
                    <a:uFillTx/>
                    <a:latin typeface="Calibri" panose="020F0502020204030204"/>
                  </a:rPr>
                  <a:t>Widening participation and spreading excellence</a:t>
                </a:r>
              </a:p>
            </p:txBody>
          </p:sp>
        </p:grp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19235F66-3E8D-D942-E735-26E9A3206F84}"/>
                </a:ext>
              </a:extLst>
            </p:cNvPr>
            <p:cNvGrpSpPr/>
            <p:nvPr/>
          </p:nvGrpSpPr>
          <p:grpSpPr>
            <a:xfrm>
              <a:off x="6178609" y="6201337"/>
              <a:ext cx="5580717" cy="595703"/>
              <a:chOff x="6359345" y="6201337"/>
              <a:chExt cx="5399981" cy="595703"/>
            </a:xfrm>
          </p:grpSpPr>
          <p:sp>
            <p:nvSpPr>
              <p:cNvPr id="78" name="Rectangle: Rounded Corners 77">
                <a:extLst>
                  <a:ext uri="{FF2B5EF4-FFF2-40B4-BE49-F238E27FC236}">
                    <a16:creationId xmlns:a16="http://schemas.microsoft.com/office/drawing/2014/main" id="{FF2B19BD-495E-5CDA-93E8-1E5BE08AA96D}"/>
                  </a:ext>
                </a:extLst>
              </p:cNvPr>
              <p:cNvSpPr/>
              <p:nvPr/>
            </p:nvSpPr>
            <p:spPr>
              <a:xfrm>
                <a:off x="6431280" y="6246972"/>
                <a:ext cx="5328046" cy="550068"/>
              </a:xfrm>
              <a:prstGeom prst="roundRect">
                <a:avLst>
                  <a:gd name="adj" fmla="val 8355"/>
                </a:avLst>
              </a:prstGeom>
              <a:solidFill>
                <a:schemeClr val="bg1"/>
              </a:solidFill>
              <a:ln>
                <a:solidFill>
                  <a:srgbClr val="AAD36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050D9AF2-B8C0-3784-A1B2-227388FB6CDF}"/>
                  </a:ext>
                </a:extLst>
              </p:cNvPr>
              <p:cNvSpPr txBox="1"/>
              <p:nvPr/>
            </p:nvSpPr>
            <p:spPr>
              <a:xfrm>
                <a:off x="6359345" y="6201337"/>
                <a:ext cx="48763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600" kern="0">
                    <a:solidFill>
                      <a:srgbClr val="002F8E"/>
                    </a:solidFill>
                    <a:latin typeface="Calibri" panose="020F0502020204030204"/>
                  </a:rPr>
                  <a:t>Key</a:t>
                </a:r>
              </a:p>
            </p:txBody>
          </p:sp>
          <p:sp>
            <p:nvSpPr>
              <p:cNvPr id="67" name="Rectangle: Rounded Corners 66">
                <a:extLst>
                  <a:ext uri="{FF2B5EF4-FFF2-40B4-BE49-F238E27FC236}">
                    <a16:creationId xmlns:a16="http://schemas.microsoft.com/office/drawing/2014/main" id="{4CF31B21-7952-DB0F-0157-71DF4E49195A}"/>
                  </a:ext>
                </a:extLst>
              </p:cNvPr>
              <p:cNvSpPr/>
              <p:nvPr/>
            </p:nvSpPr>
            <p:spPr>
              <a:xfrm>
                <a:off x="6797040" y="6264660"/>
                <a:ext cx="4941257" cy="239659"/>
              </a:xfrm>
              <a:prstGeom prst="roundRect">
                <a:avLst/>
              </a:prstGeom>
              <a:solidFill>
                <a:srgbClr val="FFFFC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r>
                  <a:rPr lang="en-GB" sz="1200" kern="0">
                    <a:solidFill>
                      <a:srgbClr val="002F8E"/>
                    </a:solidFill>
                    <a:latin typeface="Calibri" panose="020F0502020204030204"/>
                  </a:rPr>
                  <a:t>Open to all research and innovation fields</a:t>
                </a:r>
              </a:p>
            </p:txBody>
          </p:sp>
          <p:sp>
            <p:nvSpPr>
              <p:cNvPr id="68" name="Rectangle: Rounded Corners 67">
                <a:extLst>
                  <a:ext uri="{FF2B5EF4-FFF2-40B4-BE49-F238E27FC236}">
                    <a16:creationId xmlns:a16="http://schemas.microsoft.com/office/drawing/2014/main" id="{C495C8C3-26F9-3776-AA26-820AF632B9F4}"/>
                  </a:ext>
                </a:extLst>
              </p:cNvPr>
              <p:cNvSpPr/>
              <p:nvPr/>
            </p:nvSpPr>
            <p:spPr>
              <a:xfrm>
                <a:off x="6797040" y="6535183"/>
                <a:ext cx="4941257" cy="239659"/>
              </a:xfrm>
              <a:prstGeom prst="roundRect">
                <a:avLst/>
              </a:prstGeom>
              <a:solidFill>
                <a:srgbClr val="EFCAE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r>
                  <a:rPr lang="en-GB" sz="1200" kern="0">
                    <a:solidFill>
                      <a:srgbClr val="002F8E"/>
                    </a:solidFill>
                    <a:latin typeface="Calibri" panose="020F0502020204030204"/>
                  </a:rPr>
                  <a:t>Challenge driven – must solve the problem posed – not bottom-up idea driven</a:t>
                </a:r>
              </a:p>
            </p:txBody>
          </p:sp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EE0D6D34-FDDA-3387-837A-A4169E9B61A8}"/>
                </a:ext>
              </a:extLst>
            </p:cNvPr>
            <p:cNvGrpSpPr/>
            <p:nvPr/>
          </p:nvGrpSpPr>
          <p:grpSpPr>
            <a:xfrm>
              <a:off x="384198" y="6246972"/>
              <a:ext cx="5328046" cy="550068"/>
              <a:chOff x="384198" y="6246972"/>
              <a:chExt cx="5328046" cy="550068"/>
            </a:xfrm>
          </p:grpSpPr>
          <p:sp>
            <p:nvSpPr>
              <p:cNvPr id="63" name="Rectangle: Rounded Corners 62">
                <a:extLst>
                  <a:ext uri="{FF2B5EF4-FFF2-40B4-BE49-F238E27FC236}">
                    <a16:creationId xmlns:a16="http://schemas.microsoft.com/office/drawing/2014/main" id="{1A30E410-D009-526E-9823-BC12ABBF4EB3}"/>
                  </a:ext>
                </a:extLst>
              </p:cNvPr>
              <p:cNvSpPr/>
              <p:nvPr/>
            </p:nvSpPr>
            <p:spPr>
              <a:xfrm>
                <a:off x="384198" y="6246972"/>
                <a:ext cx="5328046" cy="550068"/>
              </a:xfrm>
              <a:prstGeom prst="roundRect">
                <a:avLst>
                  <a:gd name="adj" fmla="val 8355"/>
                </a:avLst>
              </a:prstGeom>
              <a:solidFill>
                <a:schemeClr val="bg1"/>
              </a:solidFill>
              <a:ln>
                <a:solidFill>
                  <a:srgbClr val="AAD36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B3E2DB50-B2FA-7CFE-EC4B-73B1872822B8}"/>
                  </a:ext>
                </a:extLst>
              </p:cNvPr>
              <p:cNvSpPr txBox="1"/>
              <p:nvPr/>
            </p:nvSpPr>
            <p:spPr>
              <a:xfrm>
                <a:off x="591347" y="6320468"/>
                <a:ext cx="48189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200" kern="0">
                    <a:solidFill>
                      <a:srgbClr val="A72D99"/>
                    </a:solidFill>
                    <a:latin typeface="Calibri" panose="020F0502020204030204"/>
                  </a:rPr>
                  <a:t>N.B. Budgets shown are for 2021-2027. Budgets are higher than above when the UK and other Associated Country contributions are included.</a:t>
                </a:r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F9D2CBE5-39A2-5E60-3EEC-8675EF4E4FD8}"/>
                </a:ext>
              </a:extLst>
            </p:cNvPr>
            <p:cNvGrpSpPr/>
            <p:nvPr/>
          </p:nvGrpSpPr>
          <p:grpSpPr>
            <a:xfrm>
              <a:off x="346852" y="1135074"/>
              <a:ext cx="3785273" cy="4000807"/>
              <a:chOff x="346852" y="1135074"/>
              <a:chExt cx="3785273" cy="4000807"/>
            </a:xfrm>
          </p:grpSpPr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349ADD33-02ED-21CF-85D7-1FCAF44F8223}"/>
                  </a:ext>
                </a:extLst>
              </p:cNvPr>
              <p:cNvGrpSpPr/>
              <p:nvPr/>
            </p:nvGrpSpPr>
            <p:grpSpPr>
              <a:xfrm>
                <a:off x="389278" y="1268653"/>
                <a:ext cx="3742847" cy="3867228"/>
                <a:chOff x="389278" y="1268653"/>
                <a:chExt cx="3742847" cy="3867228"/>
              </a:xfrm>
            </p:grpSpPr>
            <p:sp>
              <p:nvSpPr>
                <p:cNvPr id="52" name="Rectangle: Rounded Corners 51">
                  <a:extLst>
                    <a:ext uri="{FF2B5EF4-FFF2-40B4-BE49-F238E27FC236}">
                      <a16:creationId xmlns:a16="http://schemas.microsoft.com/office/drawing/2014/main" id="{5ED43409-123F-1AF5-BA98-2D21462CC26A}"/>
                    </a:ext>
                  </a:extLst>
                </p:cNvPr>
                <p:cNvSpPr/>
                <p:nvPr/>
              </p:nvSpPr>
              <p:spPr>
                <a:xfrm>
                  <a:off x="389278" y="1268653"/>
                  <a:ext cx="3742847" cy="3867228"/>
                </a:xfrm>
                <a:prstGeom prst="roundRect">
                  <a:avLst>
                    <a:gd name="adj" fmla="val 2605"/>
                  </a:avLst>
                </a:prstGeom>
                <a:gradFill>
                  <a:gsLst>
                    <a:gs pos="1000">
                      <a:srgbClr val="9DD4E6"/>
                    </a:gs>
                    <a:gs pos="100000">
                      <a:srgbClr val="AAD361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3EB7047A-8760-A758-7798-4F8C9A33C356}"/>
                    </a:ext>
                  </a:extLst>
                </p:cNvPr>
                <p:cNvSpPr/>
                <p:nvPr/>
              </p:nvSpPr>
              <p:spPr>
                <a:xfrm>
                  <a:off x="1484820" y="1339375"/>
                  <a:ext cx="2623404" cy="415498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21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A72D99"/>
                      </a:solidFill>
                      <a:effectLst/>
                      <a:uLnTx/>
                      <a:uFillTx/>
                      <a:latin typeface="Calibri" panose="020F0502020204030204"/>
                    </a:rPr>
                    <a:t>Excellent Science</a:t>
                  </a:r>
                </a:p>
              </p:txBody>
            </p:sp>
            <p:sp>
              <p:nvSpPr>
                <p:cNvPr id="43" name="Rectangle: Rounded Corners 42">
                  <a:extLst>
                    <a:ext uri="{FF2B5EF4-FFF2-40B4-BE49-F238E27FC236}">
                      <a16:creationId xmlns:a16="http://schemas.microsoft.com/office/drawing/2014/main" id="{ECCD2070-2C25-9DE2-8EC4-75E9C8809004}"/>
                    </a:ext>
                  </a:extLst>
                </p:cNvPr>
                <p:cNvSpPr/>
                <p:nvPr/>
              </p:nvSpPr>
              <p:spPr>
                <a:xfrm>
                  <a:off x="622882" y="2785247"/>
                  <a:ext cx="3240000" cy="479317"/>
                </a:xfrm>
                <a:prstGeom prst="roundRect">
                  <a:avLst/>
                </a:prstGeom>
                <a:solidFill>
                  <a:srgbClr val="FFFFCC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kumimoji="0" lang="fr-FR" sz="1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2F8E"/>
                      </a:solidFill>
                      <a:effectLst/>
                      <a:uLnTx/>
                      <a:uFillTx/>
                      <a:latin typeface="Calibri" panose="020F0502020204030204"/>
                    </a:rPr>
                    <a:t>Marie </a:t>
                  </a:r>
                  <a:r>
                    <a:rPr lang="en-GB" sz="1600" kern="0" err="1">
                      <a:solidFill>
                        <a:srgbClr val="002F8E"/>
                      </a:solidFill>
                      <a:latin typeface="Calibri" panose="020F0502020204030204"/>
                    </a:rPr>
                    <a:t>Skłodowska</a:t>
                  </a:r>
                  <a:r>
                    <a:rPr kumimoji="0" lang="fr-FR" sz="1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2F8E"/>
                      </a:solidFill>
                      <a:effectLst/>
                      <a:uLnTx/>
                      <a:uFillTx/>
                      <a:latin typeface="Calibri" panose="020F0502020204030204"/>
                    </a:rPr>
                    <a:t>-Curie Actions</a:t>
                  </a:r>
                </a:p>
              </p:txBody>
            </p:sp>
            <p:sp>
              <p:nvSpPr>
                <p:cNvPr id="54" name="Rectangle: Rounded Corners 53">
                  <a:extLst>
                    <a:ext uri="{FF2B5EF4-FFF2-40B4-BE49-F238E27FC236}">
                      <a16:creationId xmlns:a16="http://schemas.microsoft.com/office/drawing/2014/main" id="{AB6C0029-C1EB-523C-5268-53F4FD24F1D2}"/>
                    </a:ext>
                  </a:extLst>
                </p:cNvPr>
                <p:cNvSpPr/>
                <p:nvPr/>
              </p:nvSpPr>
              <p:spPr>
                <a:xfrm>
                  <a:off x="622882" y="2250342"/>
                  <a:ext cx="3240000" cy="479317"/>
                </a:xfrm>
                <a:prstGeom prst="roundRect">
                  <a:avLst/>
                </a:prstGeom>
                <a:solidFill>
                  <a:srgbClr val="FFFFCC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kumimoji="0" lang="en-GB" sz="1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2F8E"/>
                      </a:solidFill>
                      <a:effectLst/>
                      <a:uLnTx/>
                      <a:uFillTx/>
                      <a:latin typeface="Calibri" panose="020F0502020204030204"/>
                    </a:rPr>
                    <a:t>European Research Council</a:t>
                  </a:r>
                </a:p>
              </p:txBody>
            </p:sp>
            <p:sp>
              <p:nvSpPr>
                <p:cNvPr id="58" name="Rectangle: Rounded Corners 57">
                  <a:extLst>
                    <a:ext uri="{FF2B5EF4-FFF2-40B4-BE49-F238E27FC236}">
                      <a16:creationId xmlns:a16="http://schemas.microsoft.com/office/drawing/2014/main" id="{067DDC9D-B092-A92A-29B5-A8858CB48BDC}"/>
                    </a:ext>
                  </a:extLst>
                </p:cNvPr>
                <p:cNvSpPr/>
                <p:nvPr/>
              </p:nvSpPr>
              <p:spPr>
                <a:xfrm>
                  <a:off x="622882" y="3332290"/>
                  <a:ext cx="3240000" cy="479317"/>
                </a:xfrm>
                <a:prstGeom prst="roundRect">
                  <a:avLst/>
                </a:prstGeom>
                <a:gradFill flip="none" rotWithShape="1">
                  <a:gsLst>
                    <a:gs pos="0">
                      <a:srgbClr val="EFCAEE"/>
                    </a:gs>
                    <a:gs pos="54000">
                      <a:srgbClr val="FFEFBF"/>
                    </a:gs>
                    <a:gs pos="42000">
                      <a:srgbClr val="EFCAEE"/>
                    </a:gs>
                    <a:gs pos="100000">
                      <a:srgbClr val="FFEFBF"/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kumimoji="0" lang="fr-FR" sz="1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2F8E"/>
                      </a:solidFill>
                      <a:effectLst/>
                      <a:uLnTx/>
                      <a:uFillTx/>
                      <a:latin typeface="Calibri" panose="020F0502020204030204"/>
                    </a:rPr>
                    <a:t>Research Infrastructures</a:t>
                  </a:r>
                </a:p>
              </p:txBody>
            </p: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CC101A66-7642-4FF7-3B60-74E83CCCA976}"/>
                  </a:ext>
                </a:extLst>
              </p:cNvPr>
              <p:cNvGrpSpPr/>
              <p:nvPr/>
            </p:nvGrpSpPr>
            <p:grpSpPr>
              <a:xfrm>
                <a:off x="346852" y="1135074"/>
                <a:ext cx="1080000" cy="1080000"/>
                <a:chOff x="7423521" y="-95081"/>
                <a:chExt cx="1080000" cy="1080000"/>
              </a:xfrm>
            </p:grpSpPr>
            <p:sp>
              <p:nvSpPr>
                <p:cNvPr id="30" name="Rectangle: Rounded Corners 29">
                  <a:extLst>
                    <a:ext uri="{FF2B5EF4-FFF2-40B4-BE49-F238E27FC236}">
                      <a16:creationId xmlns:a16="http://schemas.microsoft.com/office/drawing/2014/main" id="{C55333F7-191D-F122-DBC7-52B08ACC6031}"/>
                    </a:ext>
                  </a:extLst>
                </p:cNvPr>
                <p:cNvSpPr/>
                <p:nvPr/>
              </p:nvSpPr>
              <p:spPr>
                <a:xfrm>
                  <a:off x="7423521" y="-95081"/>
                  <a:ext cx="1080000" cy="1080000"/>
                </a:xfrm>
                <a:prstGeom prst="roundRect">
                  <a:avLst>
                    <a:gd name="adj" fmla="val 8355"/>
                  </a:avLst>
                </a:prstGeom>
                <a:solidFill>
                  <a:schemeClr val="bg1"/>
                </a:solidFill>
                <a:ln>
                  <a:solidFill>
                    <a:srgbClr val="AAD36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0" lang="en-GB" sz="2100" b="1" i="0" u="none" strike="noStrike" kern="0" cap="none" spc="0" normalizeH="0" baseline="0" noProof="0">
                    <a:ln>
                      <a:noFill/>
                    </a:ln>
                    <a:solidFill>
                      <a:srgbClr val="A72D99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  <a:p>
                  <a:pPr algn="ctr"/>
                  <a:endParaRPr lang="en-GB" sz="2100" b="1" kern="0">
                    <a:solidFill>
                      <a:srgbClr val="A72D99"/>
                    </a:solidFill>
                    <a:latin typeface="Calibri" panose="020F0502020204030204"/>
                  </a:endParaRPr>
                </a:p>
                <a:p>
                  <a:pPr algn="ctr"/>
                  <a:r>
                    <a:rPr kumimoji="0" lang="en-GB" sz="21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A72D99"/>
                      </a:solidFill>
                      <a:effectLst/>
                      <a:uLnTx/>
                      <a:uFillTx/>
                      <a:latin typeface="Calibri" panose="020F0502020204030204"/>
                    </a:rPr>
                    <a:t>Pillar I</a:t>
                  </a:r>
                  <a:endParaRPr lang="en-GB" sz="2100">
                    <a:solidFill>
                      <a:srgbClr val="A72D99"/>
                    </a:solidFill>
                  </a:endParaRPr>
                </a:p>
              </p:txBody>
            </p:sp>
            <p:pic>
              <p:nvPicPr>
                <p:cNvPr id="27" name="Picture 26">
                  <a:extLst>
                    <a:ext uri="{FF2B5EF4-FFF2-40B4-BE49-F238E27FC236}">
                      <a16:creationId xmlns:a16="http://schemas.microsoft.com/office/drawing/2014/main" id="{0F1EF2FF-81AF-244B-2FAA-7EF44DC3AF0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7627775" y="-36150"/>
                  <a:ext cx="623564" cy="63737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9453238A-B599-2CA2-8607-5D154FEED701}"/>
                </a:ext>
              </a:extLst>
            </p:cNvPr>
            <p:cNvGrpSpPr/>
            <p:nvPr/>
          </p:nvGrpSpPr>
          <p:grpSpPr>
            <a:xfrm>
              <a:off x="4145751" y="1135474"/>
              <a:ext cx="4349336" cy="4000407"/>
              <a:chOff x="4145751" y="1135474"/>
              <a:chExt cx="4349336" cy="4000407"/>
            </a:xfrm>
          </p:grpSpPr>
          <p:grpSp>
            <p:nvGrpSpPr>
              <p:cNvPr id="74" name="Group 73">
                <a:extLst>
                  <a:ext uri="{FF2B5EF4-FFF2-40B4-BE49-F238E27FC236}">
                    <a16:creationId xmlns:a16="http://schemas.microsoft.com/office/drawing/2014/main" id="{24C1903F-0469-F2AA-C84D-57A21161074A}"/>
                  </a:ext>
                </a:extLst>
              </p:cNvPr>
              <p:cNvGrpSpPr/>
              <p:nvPr/>
            </p:nvGrpSpPr>
            <p:grpSpPr>
              <a:xfrm>
                <a:off x="4189383" y="1213914"/>
                <a:ext cx="4305704" cy="3921967"/>
                <a:chOff x="4189383" y="1213914"/>
                <a:chExt cx="4305704" cy="3921967"/>
              </a:xfrm>
            </p:grpSpPr>
            <p:sp>
              <p:nvSpPr>
                <p:cNvPr id="7" name="Rectangle: Rounded Corners 6">
                  <a:extLst>
                    <a:ext uri="{FF2B5EF4-FFF2-40B4-BE49-F238E27FC236}">
                      <a16:creationId xmlns:a16="http://schemas.microsoft.com/office/drawing/2014/main" id="{3814B0D5-D1F5-F26E-609E-690F1D7C4FCE}"/>
                    </a:ext>
                  </a:extLst>
                </p:cNvPr>
                <p:cNvSpPr/>
                <p:nvPr/>
              </p:nvSpPr>
              <p:spPr>
                <a:xfrm>
                  <a:off x="4189383" y="1268653"/>
                  <a:ext cx="3742847" cy="3867228"/>
                </a:xfrm>
                <a:prstGeom prst="roundRect">
                  <a:avLst>
                    <a:gd name="adj" fmla="val 2469"/>
                  </a:avLst>
                </a:prstGeom>
                <a:gradFill>
                  <a:gsLst>
                    <a:gs pos="1000">
                      <a:srgbClr val="9DD4E6"/>
                    </a:gs>
                    <a:gs pos="100000">
                      <a:srgbClr val="AAD361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37BAE669-5317-783A-9619-842BC71F37F8}"/>
                    </a:ext>
                  </a:extLst>
                </p:cNvPr>
                <p:cNvSpPr/>
                <p:nvPr/>
              </p:nvSpPr>
              <p:spPr>
                <a:xfrm>
                  <a:off x="5222240" y="1213914"/>
                  <a:ext cx="3272847" cy="1061829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21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A72D99"/>
                      </a:solidFill>
                      <a:effectLst/>
                      <a:uLnTx/>
                      <a:uFillTx/>
                      <a:latin typeface="Calibri" panose="020F0502020204030204"/>
                    </a:rPr>
                    <a:t>Global Challenges European Industrial Competitiveness </a:t>
                  </a:r>
                </a:p>
              </p:txBody>
            </p:sp>
            <p:sp>
              <p:nvSpPr>
                <p:cNvPr id="39" name="Rectangle: Rounded Corners 38">
                  <a:extLst>
                    <a:ext uri="{FF2B5EF4-FFF2-40B4-BE49-F238E27FC236}">
                      <a16:creationId xmlns:a16="http://schemas.microsoft.com/office/drawing/2014/main" id="{93D67B42-52D6-77AB-529E-84326C3BC18E}"/>
                    </a:ext>
                  </a:extLst>
                </p:cNvPr>
                <p:cNvSpPr/>
                <p:nvPr/>
              </p:nvSpPr>
              <p:spPr>
                <a:xfrm>
                  <a:off x="4426576" y="4515931"/>
                  <a:ext cx="3240000" cy="310406"/>
                </a:xfrm>
                <a:prstGeom prst="roundRect">
                  <a:avLst/>
                </a:prstGeom>
                <a:solidFill>
                  <a:srgbClr val="EFCAE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marR="0" lvl="0" algn="ctr" defTabSz="914400" eaLnBrk="1" fontAlgn="auto" latinLnBrk="0" hangingPunct="1">
                    <a:spcBef>
                      <a:spcPts val="0"/>
                    </a:spcBef>
                    <a:buClrTx/>
                    <a:buSzTx/>
                    <a:tabLst/>
                    <a:defRPr/>
                  </a:pPr>
                  <a:r>
                    <a:rPr kumimoji="0" lang="en-GB" sz="1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2F8E"/>
                      </a:solidFill>
                      <a:effectLst/>
                      <a:uLnTx/>
                      <a:uFillTx/>
                      <a:latin typeface="Calibri" panose="020F0502020204030204"/>
                    </a:rPr>
                    <a:t>Joint Research Centre</a:t>
                  </a:r>
                </a:p>
              </p:txBody>
            </p:sp>
            <p:sp>
              <p:nvSpPr>
                <p:cNvPr id="40" name="Rectangle: Rounded Corners 39">
                  <a:extLst>
                    <a:ext uri="{FF2B5EF4-FFF2-40B4-BE49-F238E27FC236}">
                      <a16:creationId xmlns:a16="http://schemas.microsoft.com/office/drawing/2014/main" id="{275ECDBF-57E5-BBFE-CAA4-976A245DA361}"/>
                    </a:ext>
                  </a:extLst>
                </p:cNvPr>
                <p:cNvSpPr/>
                <p:nvPr/>
              </p:nvSpPr>
              <p:spPr>
                <a:xfrm>
                  <a:off x="4426576" y="2257314"/>
                  <a:ext cx="3240000" cy="2189475"/>
                </a:xfrm>
                <a:prstGeom prst="roundRect">
                  <a:avLst>
                    <a:gd name="adj" fmla="val 3322"/>
                  </a:avLst>
                </a:prstGeom>
                <a:solidFill>
                  <a:srgbClr val="EFCAE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468000" tIns="0" rIns="0" bIns="0" rtlCol="0" anchor="ctr"/>
                <a:lstStyle/>
                <a:p>
                  <a:pPr marL="228594" marR="0" lvl="0" indent="-228594" defTabSz="914400" eaLnBrk="1" fontAlgn="auto" latinLnBrk="0" hangingPunct="1">
                    <a:lnSpc>
                      <a:spcPts val="1400"/>
                    </a:lnSpc>
                    <a:spcBef>
                      <a:spcPts val="0"/>
                    </a:spcBef>
                    <a:spcAft>
                      <a:spcPts val="600"/>
                    </a:spcAft>
                    <a:buClrTx/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en-GB" sz="1600" i="0" strike="noStrike" kern="0" cap="none" spc="0" normalizeH="0" baseline="0" noProof="0">
                      <a:ln>
                        <a:noFill/>
                      </a:ln>
                      <a:solidFill>
                        <a:srgbClr val="002F8E"/>
                      </a:solidFill>
                      <a:effectLst/>
                      <a:uLnTx/>
                      <a:uFillTx/>
                      <a:latin typeface="Calibri" panose="020F0502020204030204"/>
                    </a:rPr>
                    <a:t>Health</a:t>
                  </a:r>
                </a:p>
                <a:p>
                  <a:pPr marL="228594" marR="0" lvl="0" indent="-228594" defTabSz="914400" eaLnBrk="1" fontAlgn="auto" latinLnBrk="0" hangingPunct="1">
                    <a:lnSpc>
                      <a:spcPts val="1400"/>
                    </a:lnSpc>
                    <a:spcBef>
                      <a:spcPts val="0"/>
                    </a:spcBef>
                    <a:spcAft>
                      <a:spcPts val="600"/>
                    </a:spcAft>
                    <a:buClrTx/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en-GB" sz="1600" i="0" strike="noStrike" kern="0" cap="none" spc="0" normalizeH="0" baseline="0" noProof="0">
                      <a:ln>
                        <a:noFill/>
                      </a:ln>
                      <a:solidFill>
                        <a:srgbClr val="002F8E"/>
                      </a:solidFill>
                      <a:effectLst/>
                      <a:uLnTx/>
                      <a:uFillTx/>
                      <a:latin typeface="Calibri" panose="020F0502020204030204"/>
                    </a:rPr>
                    <a:t>Culture, Creativity and Inclusive Society</a:t>
                  </a:r>
                </a:p>
                <a:p>
                  <a:pPr marL="228594" marR="0" lvl="0" indent="-228594" defTabSz="914400" eaLnBrk="1" fontAlgn="auto" latinLnBrk="0" hangingPunct="1">
                    <a:lnSpc>
                      <a:spcPts val="1400"/>
                    </a:lnSpc>
                    <a:spcBef>
                      <a:spcPts val="0"/>
                    </a:spcBef>
                    <a:spcAft>
                      <a:spcPts val="600"/>
                    </a:spcAft>
                    <a:buClrTx/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en-GB" sz="1600" i="0" strike="noStrike" kern="0" cap="none" spc="0" normalizeH="0" baseline="0" noProof="0">
                      <a:ln>
                        <a:noFill/>
                      </a:ln>
                      <a:solidFill>
                        <a:srgbClr val="002F8E"/>
                      </a:solidFill>
                      <a:effectLst/>
                      <a:uLnTx/>
                      <a:uFillTx/>
                      <a:latin typeface="Calibri" panose="020F0502020204030204"/>
                    </a:rPr>
                    <a:t>Civil Security for Society</a:t>
                  </a:r>
                </a:p>
                <a:p>
                  <a:pPr marL="228594" marR="0" lvl="0" indent="-228594" defTabSz="914400" eaLnBrk="1" fontAlgn="auto" latinLnBrk="0" hangingPunct="1">
                    <a:lnSpc>
                      <a:spcPts val="1400"/>
                    </a:lnSpc>
                    <a:spcBef>
                      <a:spcPts val="0"/>
                    </a:spcBef>
                    <a:spcAft>
                      <a:spcPts val="600"/>
                    </a:spcAft>
                    <a:buClrTx/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en-GB" sz="1600" i="0" strike="noStrike" kern="0" cap="none" spc="0" normalizeH="0" baseline="0" noProof="0">
                      <a:ln>
                        <a:noFill/>
                      </a:ln>
                      <a:solidFill>
                        <a:srgbClr val="002F8E"/>
                      </a:solidFill>
                      <a:effectLst/>
                      <a:uLnTx/>
                      <a:uFillTx/>
                      <a:latin typeface="Calibri" panose="020F0502020204030204"/>
                    </a:rPr>
                    <a:t>Digital, Industry and Space</a:t>
                  </a:r>
                </a:p>
                <a:p>
                  <a:pPr marL="228594" marR="0" lvl="0" indent="-228594" defTabSz="914400" eaLnBrk="1" fontAlgn="auto" latinLnBrk="0" hangingPunct="1">
                    <a:lnSpc>
                      <a:spcPts val="1400"/>
                    </a:lnSpc>
                    <a:spcBef>
                      <a:spcPts val="0"/>
                    </a:spcBef>
                    <a:spcAft>
                      <a:spcPts val="600"/>
                    </a:spcAft>
                    <a:buClrTx/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en-GB" sz="1600" i="0" strike="noStrike" kern="0" cap="none" spc="0" normalizeH="0" baseline="0" noProof="0">
                      <a:ln>
                        <a:noFill/>
                      </a:ln>
                      <a:solidFill>
                        <a:srgbClr val="002F8E"/>
                      </a:solidFill>
                      <a:effectLst/>
                      <a:uLnTx/>
                      <a:uFillTx/>
                      <a:latin typeface="Calibri" panose="020F0502020204030204"/>
                    </a:rPr>
                    <a:t>Climate, Energy and Mobility</a:t>
                  </a:r>
                </a:p>
                <a:p>
                  <a:pPr marL="228594" marR="0" lvl="0" indent="-228594" defTabSz="914400" eaLnBrk="1" fontAlgn="auto" latinLnBrk="0" hangingPunct="1">
                    <a:lnSpc>
                      <a:spcPts val="1400"/>
                    </a:lnSpc>
                    <a:spcBef>
                      <a:spcPts val="0"/>
                    </a:spcBef>
                    <a:spcAft>
                      <a:spcPts val="600"/>
                    </a:spcAft>
                    <a:buClrTx/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en-GB" sz="1600" i="0" strike="noStrike" kern="0" cap="none" spc="0" normalizeH="0" baseline="0" noProof="0">
                      <a:ln>
                        <a:noFill/>
                      </a:ln>
                      <a:solidFill>
                        <a:srgbClr val="002F8E"/>
                      </a:solidFill>
                      <a:effectLst/>
                      <a:uLnTx/>
                      <a:uFillTx/>
                      <a:latin typeface="Calibri" panose="020F0502020204030204"/>
                    </a:rPr>
                    <a:t>Food, Bioeconomy, Natural Resources, Agriculture and Environment</a:t>
                  </a:r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B72C1E71-11DF-CFA2-9D73-4DBA67F31C5C}"/>
                    </a:ext>
                  </a:extLst>
                </p:cNvPr>
                <p:cNvSpPr txBox="1"/>
                <p:nvPr/>
              </p:nvSpPr>
              <p:spPr>
                <a:xfrm rot="16200000">
                  <a:off x="4234438" y="3157932"/>
                  <a:ext cx="864339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600" b="1" kern="0">
                      <a:solidFill>
                        <a:srgbClr val="002F8E"/>
                      </a:solidFill>
                      <a:latin typeface="Calibri" panose="020F0502020204030204"/>
                    </a:rPr>
                    <a:t>Clusters</a:t>
                  </a:r>
                </a:p>
              </p:txBody>
            </p:sp>
          </p:grp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4C82F655-074C-7D55-7F3F-E2D188F59377}"/>
                  </a:ext>
                </a:extLst>
              </p:cNvPr>
              <p:cNvGrpSpPr/>
              <p:nvPr/>
            </p:nvGrpSpPr>
            <p:grpSpPr>
              <a:xfrm>
                <a:off x="4145751" y="1135474"/>
                <a:ext cx="1080000" cy="1080000"/>
                <a:chOff x="8727668" y="-95081"/>
                <a:chExt cx="1080000" cy="1080000"/>
              </a:xfrm>
            </p:grpSpPr>
            <p:sp>
              <p:nvSpPr>
                <p:cNvPr id="24" name="Rectangle: Rounded Corners 23">
                  <a:extLst>
                    <a:ext uri="{FF2B5EF4-FFF2-40B4-BE49-F238E27FC236}">
                      <a16:creationId xmlns:a16="http://schemas.microsoft.com/office/drawing/2014/main" id="{09A4B140-ACDD-7E4D-2E3D-AFB2E10AC5F6}"/>
                    </a:ext>
                  </a:extLst>
                </p:cNvPr>
                <p:cNvSpPr/>
                <p:nvPr/>
              </p:nvSpPr>
              <p:spPr>
                <a:xfrm>
                  <a:off x="8727668" y="-95081"/>
                  <a:ext cx="1080000" cy="1080000"/>
                </a:xfrm>
                <a:prstGeom prst="roundRect">
                  <a:avLst>
                    <a:gd name="adj" fmla="val 8355"/>
                  </a:avLst>
                </a:prstGeom>
                <a:solidFill>
                  <a:schemeClr val="bg1"/>
                </a:solidFill>
                <a:ln>
                  <a:solidFill>
                    <a:srgbClr val="AAD36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0" lang="en-GB" sz="2100" b="1" i="0" u="none" strike="noStrike" kern="0" cap="none" spc="0" normalizeH="0" baseline="0" noProof="0">
                    <a:ln>
                      <a:noFill/>
                    </a:ln>
                    <a:solidFill>
                      <a:srgbClr val="A72D99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  <a:p>
                  <a:pPr algn="ctr"/>
                  <a:endParaRPr lang="en-GB" sz="2100" b="1" kern="0">
                    <a:solidFill>
                      <a:srgbClr val="A72D99"/>
                    </a:solidFill>
                    <a:latin typeface="Calibri" panose="020F0502020204030204"/>
                  </a:endParaRPr>
                </a:p>
                <a:p>
                  <a:pPr algn="ctr"/>
                  <a:r>
                    <a:rPr kumimoji="0" lang="en-GB" sz="21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A72D99"/>
                      </a:solidFill>
                      <a:effectLst/>
                      <a:uLnTx/>
                      <a:uFillTx/>
                      <a:latin typeface="Calibri" panose="020F0502020204030204"/>
                    </a:rPr>
                    <a:t>Pillar II</a:t>
                  </a:r>
                  <a:endParaRPr lang="en-GB" sz="2100">
                    <a:solidFill>
                      <a:srgbClr val="A72D99"/>
                    </a:solidFill>
                  </a:endParaRPr>
                </a:p>
              </p:txBody>
            </p:sp>
            <p:pic>
              <p:nvPicPr>
                <p:cNvPr id="31" name="Picture 30">
                  <a:extLst>
                    <a:ext uri="{FF2B5EF4-FFF2-40B4-BE49-F238E27FC236}">
                      <a16:creationId xmlns:a16="http://schemas.microsoft.com/office/drawing/2014/main" id="{6DF8CF82-D906-D8CE-D42C-D1BF92E0AA9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8983844" y="22405"/>
                  <a:ext cx="567647" cy="545615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7C0B61E4-A162-CEA1-31E0-5A41D5FD6E0E}"/>
                </a:ext>
              </a:extLst>
            </p:cNvPr>
            <p:cNvGrpSpPr/>
            <p:nvPr/>
          </p:nvGrpSpPr>
          <p:grpSpPr>
            <a:xfrm>
              <a:off x="7948238" y="1135957"/>
              <a:ext cx="3798727" cy="3999924"/>
              <a:chOff x="7939570" y="1135957"/>
              <a:chExt cx="3798727" cy="3999924"/>
            </a:xfrm>
          </p:grpSpPr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DEA15B92-061E-8552-D0A5-B139B871DDA3}"/>
                  </a:ext>
                </a:extLst>
              </p:cNvPr>
              <p:cNvGrpSpPr/>
              <p:nvPr/>
            </p:nvGrpSpPr>
            <p:grpSpPr>
              <a:xfrm>
                <a:off x="7995450" y="1268653"/>
                <a:ext cx="3742847" cy="3867228"/>
                <a:chOff x="7995450" y="1268653"/>
                <a:chExt cx="3742847" cy="3867228"/>
              </a:xfrm>
            </p:grpSpPr>
            <p:sp>
              <p:nvSpPr>
                <p:cNvPr id="49" name="Rectangle: Rounded Corners 48">
                  <a:extLst>
                    <a:ext uri="{FF2B5EF4-FFF2-40B4-BE49-F238E27FC236}">
                      <a16:creationId xmlns:a16="http://schemas.microsoft.com/office/drawing/2014/main" id="{65D60A61-CAC4-3ADC-3134-B339118F14D8}"/>
                    </a:ext>
                  </a:extLst>
                </p:cNvPr>
                <p:cNvSpPr/>
                <p:nvPr/>
              </p:nvSpPr>
              <p:spPr>
                <a:xfrm>
                  <a:off x="7995450" y="1268653"/>
                  <a:ext cx="3742847" cy="3867228"/>
                </a:xfrm>
                <a:prstGeom prst="roundRect">
                  <a:avLst>
                    <a:gd name="adj" fmla="val 2469"/>
                  </a:avLst>
                </a:prstGeom>
                <a:gradFill>
                  <a:gsLst>
                    <a:gs pos="1000">
                      <a:srgbClr val="9DD4E6"/>
                    </a:gs>
                    <a:gs pos="100000">
                      <a:srgbClr val="AAD361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4" name="Rectangle: Rounded Corners 43">
                  <a:extLst>
                    <a:ext uri="{FF2B5EF4-FFF2-40B4-BE49-F238E27FC236}">
                      <a16:creationId xmlns:a16="http://schemas.microsoft.com/office/drawing/2014/main" id="{D13BE5B2-88BE-D181-0D5D-007575393709}"/>
                    </a:ext>
                  </a:extLst>
                </p:cNvPr>
                <p:cNvSpPr/>
                <p:nvPr/>
              </p:nvSpPr>
              <p:spPr>
                <a:xfrm>
                  <a:off x="8251339" y="2249105"/>
                  <a:ext cx="3240000" cy="479317"/>
                </a:xfrm>
                <a:prstGeom prst="roundRect">
                  <a:avLst/>
                </a:prstGeom>
                <a:gradFill flip="none" rotWithShape="1">
                  <a:gsLst>
                    <a:gs pos="0">
                      <a:srgbClr val="EFCAEE"/>
                    </a:gs>
                    <a:gs pos="54000">
                      <a:srgbClr val="FFEFBF"/>
                    </a:gs>
                    <a:gs pos="42000">
                      <a:srgbClr val="EFCAEE"/>
                    </a:gs>
                    <a:gs pos="100000">
                      <a:srgbClr val="FFEFBF"/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marR="0" lvl="0" algn="ctr" defTabSz="914400" eaLnBrk="1" fontAlgn="auto" latinLnBrk="0" hangingPunct="1">
                    <a:lnSpc>
                      <a:spcPts val="1400"/>
                    </a:lnSpc>
                    <a:spcBef>
                      <a:spcPts val="0"/>
                    </a:spcBef>
                    <a:spcAft>
                      <a:spcPts val="800"/>
                    </a:spcAft>
                    <a:buClrTx/>
                    <a:buSzTx/>
                    <a:tabLst/>
                    <a:defRPr/>
                  </a:pPr>
                  <a:r>
                    <a:rPr kumimoji="0" lang="en-GB" sz="1600" i="0" strike="noStrike" kern="0" cap="none" spc="0" normalizeH="0" baseline="0" noProof="0">
                      <a:ln>
                        <a:noFill/>
                      </a:ln>
                      <a:solidFill>
                        <a:srgbClr val="002F8E"/>
                      </a:solidFill>
                      <a:effectLst/>
                      <a:uLnTx/>
                      <a:uFillTx/>
                      <a:latin typeface="Calibri" panose="020F0502020204030204"/>
                    </a:rPr>
                    <a:t>European Innovation Council</a:t>
                  </a:r>
                </a:p>
              </p:txBody>
            </p:sp>
            <p:sp>
              <p:nvSpPr>
                <p:cNvPr id="60" name="Rectangle: Rounded Corners 59">
                  <a:extLst>
                    <a:ext uri="{FF2B5EF4-FFF2-40B4-BE49-F238E27FC236}">
                      <a16:creationId xmlns:a16="http://schemas.microsoft.com/office/drawing/2014/main" id="{CA770B9E-8BE6-ED63-38C0-A7F4D01575D1}"/>
                    </a:ext>
                  </a:extLst>
                </p:cNvPr>
                <p:cNvSpPr/>
                <p:nvPr/>
              </p:nvSpPr>
              <p:spPr>
                <a:xfrm>
                  <a:off x="8251339" y="2787035"/>
                  <a:ext cx="3240000" cy="479317"/>
                </a:xfrm>
                <a:prstGeom prst="roundRect">
                  <a:avLst/>
                </a:prstGeom>
                <a:gradFill flip="none" rotWithShape="1">
                  <a:gsLst>
                    <a:gs pos="0">
                      <a:srgbClr val="EFCAEE"/>
                    </a:gs>
                    <a:gs pos="54000">
                      <a:srgbClr val="FFEFBF"/>
                    </a:gs>
                    <a:gs pos="42000">
                      <a:srgbClr val="EFCAEE"/>
                    </a:gs>
                    <a:gs pos="100000">
                      <a:srgbClr val="FFEFBF"/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marR="0" lvl="0" algn="ctr" defTabSz="914400" eaLnBrk="1" fontAlgn="auto" latinLnBrk="0" hangingPunct="1">
                    <a:lnSpc>
                      <a:spcPts val="1400"/>
                    </a:lnSpc>
                    <a:spcBef>
                      <a:spcPts val="0"/>
                    </a:spcBef>
                    <a:spcAft>
                      <a:spcPts val="800"/>
                    </a:spcAft>
                    <a:buClrTx/>
                    <a:buSzTx/>
                    <a:tabLst/>
                    <a:defRPr/>
                  </a:pPr>
                  <a:r>
                    <a:rPr kumimoji="0" lang="en-GB" sz="1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2F8E"/>
                      </a:solidFill>
                      <a:effectLst/>
                      <a:uLnTx/>
                      <a:uFillTx/>
                      <a:latin typeface="Calibri" panose="020F0502020204030204"/>
                    </a:rPr>
                    <a:t>European Innovation Ecosystems</a:t>
                  </a:r>
                </a:p>
              </p:txBody>
            </p: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02D771B3-5B71-AFBA-8C26-8C49A7A00EDC}"/>
                    </a:ext>
                  </a:extLst>
                </p:cNvPr>
                <p:cNvSpPr/>
                <p:nvPr/>
              </p:nvSpPr>
              <p:spPr>
                <a:xfrm>
                  <a:off x="9069763" y="1294391"/>
                  <a:ext cx="2563438" cy="415498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21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A72D99"/>
                      </a:solidFill>
                      <a:effectLst/>
                      <a:uLnTx/>
                      <a:uFillTx/>
                      <a:latin typeface="Calibri" panose="020F0502020204030204"/>
                    </a:rPr>
                    <a:t>Innovative Europe</a:t>
                  </a:r>
                </a:p>
              </p:txBody>
            </p:sp>
            <p:sp>
              <p:nvSpPr>
                <p:cNvPr id="59" name="Rectangle: Rounded Corners 58">
                  <a:extLst>
                    <a:ext uri="{FF2B5EF4-FFF2-40B4-BE49-F238E27FC236}">
                      <a16:creationId xmlns:a16="http://schemas.microsoft.com/office/drawing/2014/main" id="{C3F57D78-B06F-CE70-0207-E78B43E96EDD}"/>
                    </a:ext>
                  </a:extLst>
                </p:cNvPr>
                <p:cNvSpPr/>
                <p:nvPr/>
              </p:nvSpPr>
              <p:spPr>
                <a:xfrm>
                  <a:off x="8251339" y="3332290"/>
                  <a:ext cx="3240000" cy="479317"/>
                </a:xfrm>
                <a:prstGeom prst="roundRect">
                  <a:avLst/>
                </a:prstGeom>
                <a:gradFill flip="none" rotWithShape="1">
                  <a:gsLst>
                    <a:gs pos="0">
                      <a:srgbClr val="EFCAEE"/>
                    </a:gs>
                    <a:gs pos="54000">
                      <a:srgbClr val="FFEFBF"/>
                    </a:gs>
                    <a:gs pos="42000">
                      <a:srgbClr val="EFCAEE"/>
                    </a:gs>
                    <a:gs pos="100000">
                      <a:srgbClr val="FFEFBF"/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marR="0" lvl="0" algn="ctr" defTabSz="914400" eaLnBrk="1" fontAlgn="auto" latinLnBrk="0" hangingPunct="1">
                    <a:lnSpc>
                      <a:spcPts val="1400"/>
                    </a:lnSpc>
                    <a:spcBef>
                      <a:spcPts val="0"/>
                    </a:spcBef>
                    <a:spcAft>
                      <a:spcPts val="800"/>
                    </a:spcAft>
                    <a:buClrTx/>
                    <a:buSzTx/>
                    <a:tabLst/>
                    <a:defRPr/>
                  </a:pPr>
                  <a:r>
                    <a:rPr kumimoji="0" lang="en-GB" sz="1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2F8E"/>
                      </a:solidFill>
                      <a:effectLst/>
                      <a:uLnTx/>
                      <a:uFillTx/>
                      <a:latin typeface="Calibri" panose="020F0502020204030204"/>
                    </a:rPr>
                    <a:t>European Institute of                 Innovation &amp; Technology</a:t>
                  </a:r>
                </a:p>
              </p:txBody>
            </p:sp>
          </p:grp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EAF3CC93-5250-7D2D-0B6D-16AAE557606E}"/>
                  </a:ext>
                </a:extLst>
              </p:cNvPr>
              <p:cNvGrpSpPr/>
              <p:nvPr/>
            </p:nvGrpSpPr>
            <p:grpSpPr>
              <a:xfrm>
                <a:off x="7939570" y="1135957"/>
                <a:ext cx="1080000" cy="1080000"/>
                <a:chOff x="10044801" y="-61529"/>
                <a:chExt cx="1080000" cy="1080000"/>
              </a:xfrm>
            </p:grpSpPr>
            <p:sp>
              <p:nvSpPr>
                <p:cNvPr id="28" name="Rectangle: Rounded Corners 27">
                  <a:extLst>
                    <a:ext uri="{FF2B5EF4-FFF2-40B4-BE49-F238E27FC236}">
                      <a16:creationId xmlns:a16="http://schemas.microsoft.com/office/drawing/2014/main" id="{CD3908B6-DD87-1065-F5B1-5E1BE23AD1F3}"/>
                    </a:ext>
                  </a:extLst>
                </p:cNvPr>
                <p:cNvSpPr/>
                <p:nvPr/>
              </p:nvSpPr>
              <p:spPr>
                <a:xfrm>
                  <a:off x="10044801" y="-61529"/>
                  <a:ext cx="1080000" cy="1080000"/>
                </a:xfrm>
                <a:prstGeom prst="roundRect">
                  <a:avLst>
                    <a:gd name="adj" fmla="val 8355"/>
                  </a:avLst>
                </a:prstGeom>
                <a:solidFill>
                  <a:schemeClr val="bg1"/>
                </a:solidFill>
                <a:ln>
                  <a:solidFill>
                    <a:srgbClr val="AAD36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0" lang="en-GB" sz="2100" b="1" i="0" u="none" strike="noStrike" kern="0" cap="none" spc="0" normalizeH="0" baseline="0" noProof="0">
                    <a:ln>
                      <a:noFill/>
                    </a:ln>
                    <a:solidFill>
                      <a:srgbClr val="A72D99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  <a:p>
                  <a:pPr algn="ctr"/>
                  <a:endParaRPr lang="en-GB" sz="2100" b="1" kern="0">
                    <a:solidFill>
                      <a:srgbClr val="A72D99"/>
                    </a:solidFill>
                    <a:latin typeface="Calibri" panose="020F0502020204030204"/>
                  </a:endParaRPr>
                </a:p>
                <a:p>
                  <a:pPr algn="ctr"/>
                  <a:r>
                    <a:rPr kumimoji="0" lang="en-GB" sz="21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A72D99"/>
                      </a:solidFill>
                      <a:effectLst/>
                      <a:uLnTx/>
                      <a:uFillTx/>
                      <a:latin typeface="Calibri" panose="020F0502020204030204"/>
                    </a:rPr>
                    <a:t>Pillar III</a:t>
                  </a:r>
                  <a:endParaRPr lang="en-GB" sz="2100">
                    <a:solidFill>
                      <a:srgbClr val="A72D99"/>
                    </a:solidFill>
                  </a:endParaRPr>
                </a:p>
              </p:txBody>
            </p:sp>
            <p:pic>
              <p:nvPicPr>
                <p:cNvPr id="33" name="Picture 32">
                  <a:extLst>
                    <a:ext uri="{FF2B5EF4-FFF2-40B4-BE49-F238E27FC236}">
                      <a16:creationId xmlns:a16="http://schemas.microsoft.com/office/drawing/2014/main" id="{E8BE85C9-AF60-B325-1701-72A94427FD9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0276840" y="69705"/>
                  <a:ext cx="543560" cy="554486"/>
                </a:xfrm>
                <a:prstGeom prst="rect">
                  <a:avLst/>
                </a:prstGeom>
              </p:spPr>
            </p:pic>
          </p:grpSp>
        </p:grpSp>
        <p:sp>
          <p:nvSpPr>
            <p:cNvPr id="80" name="Rectangle: Rounded Corners 79">
              <a:extLst>
                <a:ext uri="{FF2B5EF4-FFF2-40B4-BE49-F238E27FC236}">
                  <a16:creationId xmlns:a16="http://schemas.microsoft.com/office/drawing/2014/main" id="{351C6BCC-A17C-86A4-229D-57453943C408}"/>
                </a:ext>
              </a:extLst>
            </p:cNvPr>
            <p:cNvSpPr/>
            <p:nvPr/>
          </p:nvSpPr>
          <p:spPr>
            <a:xfrm>
              <a:off x="9358409" y="4856817"/>
              <a:ext cx="1087676" cy="257825"/>
            </a:xfrm>
            <a:prstGeom prst="roundRect">
              <a:avLst>
                <a:gd name="adj" fmla="val 31999"/>
              </a:avLst>
            </a:prstGeom>
            <a:solidFill>
              <a:schemeClr val="bg1"/>
            </a:solidFill>
            <a:ln>
              <a:solidFill>
                <a:srgbClr val="AAD36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kumimoji="0" lang="en-GB" sz="1800" b="1" i="0" u="none" strike="noStrike" kern="0" cap="none" spc="0" normalizeH="0" baseline="0" noProof="0">
                  <a:ln>
                    <a:noFill/>
                  </a:ln>
                  <a:solidFill>
                    <a:srgbClr val="A72D99"/>
                  </a:solidFill>
                  <a:effectLst/>
                  <a:uLnTx/>
                  <a:uFillTx/>
                  <a:latin typeface="Calibri" panose="020F0502020204030204"/>
                </a:rPr>
                <a:t>€13.4bn</a:t>
              </a:r>
              <a:endParaRPr lang="en-GB" sz="1800">
                <a:solidFill>
                  <a:srgbClr val="A72D99"/>
                </a:solidFill>
              </a:endParaRPr>
            </a:p>
          </p:txBody>
        </p:sp>
        <p:sp>
          <p:nvSpPr>
            <p:cNvPr id="81" name="Rectangle: Rounded Corners 80">
              <a:extLst>
                <a:ext uri="{FF2B5EF4-FFF2-40B4-BE49-F238E27FC236}">
                  <a16:creationId xmlns:a16="http://schemas.microsoft.com/office/drawing/2014/main" id="{03CECE65-2E42-5B27-AEFF-F8CEA9F60507}"/>
                </a:ext>
              </a:extLst>
            </p:cNvPr>
            <p:cNvSpPr/>
            <p:nvPr/>
          </p:nvSpPr>
          <p:spPr>
            <a:xfrm>
              <a:off x="5530464" y="4861099"/>
              <a:ext cx="1087676" cy="257825"/>
            </a:xfrm>
            <a:prstGeom prst="roundRect">
              <a:avLst>
                <a:gd name="adj" fmla="val 24118"/>
              </a:avLst>
            </a:prstGeom>
            <a:solidFill>
              <a:schemeClr val="bg1"/>
            </a:solidFill>
            <a:ln>
              <a:solidFill>
                <a:srgbClr val="AAD36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kumimoji="0" lang="en-GB" sz="1800" b="1" i="0" u="none" strike="noStrike" kern="0" cap="none" spc="0" normalizeH="0" baseline="0" noProof="0">
                  <a:ln>
                    <a:noFill/>
                  </a:ln>
                  <a:solidFill>
                    <a:srgbClr val="A72D99"/>
                  </a:solidFill>
                  <a:effectLst/>
                  <a:uLnTx/>
                  <a:uFillTx/>
                  <a:latin typeface="Calibri" panose="020F0502020204030204"/>
                </a:rPr>
                <a:t>€</a:t>
              </a:r>
              <a:r>
                <a:rPr lang="en-GB" sz="1800" b="1" kern="0">
                  <a:solidFill>
                    <a:srgbClr val="A72D99"/>
                  </a:solidFill>
                  <a:latin typeface="Calibri" panose="020F0502020204030204"/>
                </a:rPr>
                <a:t>53.8bn</a:t>
              </a:r>
              <a:endParaRPr lang="en-GB" sz="1800">
                <a:solidFill>
                  <a:srgbClr val="A72D99"/>
                </a:solidFill>
              </a:endParaRPr>
            </a:p>
          </p:txBody>
        </p:sp>
        <p:sp>
          <p:nvSpPr>
            <p:cNvPr id="82" name="Rectangle: Rounded Corners 81">
              <a:extLst>
                <a:ext uri="{FF2B5EF4-FFF2-40B4-BE49-F238E27FC236}">
                  <a16:creationId xmlns:a16="http://schemas.microsoft.com/office/drawing/2014/main" id="{BB69AF32-23FF-E7EC-E3C1-3EDF72450DFA}"/>
                </a:ext>
              </a:extLst>
            </p:cNvPr>
            <p:cNvSpPr/>
            <p:nvPr/>
          </p:nvSpPr>
          <p:spPr>
            <a:xfrm>
              <a:off x="1687530" y="4861153"/>
              <a:ext cx="1087676" cy="257825"/>
            </a:xfrm>
            <a:prstGeom prst="roundRect">
              <a:avLst>
                <a:gd name="adj" fmla="val 24118"/>
              </a:avLst>
            </a:prstGeom>
            <a:solidFill>
              <a:schemeClr val="bg1"/>
            </a:solidFill>
            <a:ln>
              <a:solidFill>
                <a:srgbClr val="AAD36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en-GB" sz="1800" b="1" i="0" u="none" strike="noStrike" kern="0" cap="none" spc="0" normalizeH="0" baseline="0" noProof="0">
                  <a:ln>
                    <a:noFill/>
                  </a:ln>
                  <a:solidFill>
                    <a:srgbClr val="A72D99"/>
                  </a:solidFill>
                  <a:effectLst/>
                  <a:uLnTx/>
                  <a:uFillTx/>
                  <a:latin typeface="Calibri" panose="020F0502020204030204"/>
                </a:rPr>
                <a:t>€24.9bn</a:t>
              </a:r>
              <a:endParaRPr lang="en-GB" sz="1800">
                <a:solidFill>
                  <a:srgbClr val="A72D99"/>
                </a:solidFill>
              </a:endParaRPr>
            </a:p>
          </p:txBody>
        </p:sp>
      </p:grp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7049DE1-6A92-C79F-E13B-30129EBEE0F9}"/>
              </a:ext>
            </a:extLst>
          </p:cNvPr>
          <p:cNvSpPr/>
          <p:nvPr/>
        </p:nvSpPr>
        <p:spPr>
          <a:xfrm>
            <a:off x="4401927" y="2249105"/>
            <a:ext cx="3264649" cy="2195026"/>
          </a:xfrm>
          <a:prstGeom prst="roundRect">
            <a:avLst>
              <a:gd name="adj" fmla="val 5481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7587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ADD4D-8AE8-8DC2-EE70-0AFF37DD35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C1B0341D-A41E-612B-66E7-5F9139B057CB}"/>
              </a:ext>
            </a:extLst>
          </p:cNvPr>
          <p:cNvSpPr/>
          <p:nvPr/>
        </p:nvSpPr>
        <p:spPr>
          <a:xfrm rot="16200000">
            <a:off x="5694230" y="-5593282"/>
            <a:ext cx="778813" cy="12025033"/>
          </a:xfrm>
          <a:prstGeom prst="roundRect">
            <a:avLst>
              <a:gd name="adj" fmla="val 6021"/>
            </a:avLst>
          </a:prstGeom>
          <a:gradFill>
            <a:gsLst>
              <a:gs pos="1000">
                <a:srgbClr val="9DD4E6"/>
              </a:gs>
              <a:gs pos="100000">
                <a:srgbClr val="AAD36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D9C71CE-E996-B65A-F5D6-6177349CB3C3}"/>
              </a:ext>
            </a:extLst>
          </p:cNvPr>
          <p:cNvSpPr txBox="1"/>
          <p:nvPr/>
        </p:nvSpPr>
        <p:spPr>
          <a:xfrm>
            <a:off x="20320" y="73493"/>
            <a:ext cx="12151360" cy="73866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sz="4200" b="1" dirty="0">
                <a:solidFill>
                  <a:srgbClr val="002060"/>
                </a:solidFill>
              </a:rPr>
              <a:t>Horizon Europe - Work Programmes 2026/27 </a:t>
            </a:r>
            <a:endParaRPr lang="en-GB" sz="4200" dirty="0">
              <a:solidFill>
                <a:srgbClr val="002060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3EEB76C-A3FC-E3EC-0446-E5B60F008A93}"/>
              </a:ext>
            </a:extLst>
          </p:cNvPr>
          <p:cNvGrpSpPr/>
          <p:nvPr/>
        </p:nvGrpSpPr>
        <p:grpSpPr>
          <a:xfrm>
            <a:off x="174211" y="4132655"/>
            <a:ext cx="11442626" cy="2700000"/>
            <a:chOff x="174211" y="4132655"/>
            <a:chExt cx="11442626" cy="2700000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D119802B-25EF-27D5-0C57-0E2B076F4A54}"/>
                </a:ext>
              </a:extLst>
            </p:cNvPr>
            <p:cNvSpPr/>
            <p:nvPr/>
          </p:nvSpPr>
          <p:spPr>
            <a:xfrm>
              <a:off x="210499" y="4175659"/>
              <a:ext cx="11406338" cy="2571025"/>
            </a:xfrm>
            <a:prstGeom prst="roundRect">
              <a:avLst>
                <a:gd name="adj" fmla="val 5101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aphicFrame>
          <p:nvGraphicFramePr>
            <p:cNvPr id="4" name="Chart 3">
              <a:extLst>
                <a:ext uri="{FF2B5EF4-FFF2-40B4-BE49-F238E27FC236}">
                  <a16:creationId xmlns:a16="http://schemas.microsoft.com/office/drawing/2014/main" id="{F8498E25-53D5-25D2-89E4-A19D14CCD62D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102536919"/>
                </p:ext>
              </p:extLst>
            </p:nvPr>
          </p:nvGraphicFramePr>
          <p:xfrm>
            <a:off x="174211" y="4132655"/>
            <a:ext cx="10944000" cy="27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DAA213C-FEDE-9174-C051-6D13590EC8B1}"/>
                </a:ext>
              </a:extLst>
            </p:cNvPr>
            <p:cNvSpPr txBox="1"/>
            <p:nvPr/>
          </p:nvSpPr>
          <p:spPr>
            <a:xfrm>
              <a:off x="10591786" y="4606916"/>
              <a:ext cx="101822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0" i="0" u="none" strike="noStrike" kern="1200" spc="0" baseline="0" dirty="0"/>
                <a:t>€1,950.6m</a:t>
              </a:r>
              <a:endParaRPr lang="en-GB" sz="1400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BB6A0F3-37E5-F757-D3A5-FF365CF9EE60}"/>
                </a:ext>
              </a:extLst>
            </p:cNvPr>
            <p:cNvSpPr txBox="1"/>
            <p:nvPr/>
          </p:nvSpPr>
          <p:spPr>
            <a:xfrm>
              <a:off x="9054376" y="4955579"/>
              <a:ext cx="81945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0" i="0" u="none" strike="noStrike" kern="1200" spc="0" baseline="0" dirty="0"/>
                <a:t>€1501m</a:t>
              </a:r>
              <a:endParaRPr lang="en-GB" sz="1400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5082702-3C6D-EFAE-A265-91CDB4E91EE4}"/>
                </a:ext>
              </a:extLst>
            </p:cNvPr>
            <p:cNvSpPr txBox="1"/>
            <p:nvPr/>
          </p:nvSpPr>
          <p:spPr>
            <a:xfrm>
              <a:off x="7736578" y="5943334"/>
              <a:ext cx="101822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0" i="0" u="none" strike="noStrike" kern="1200" spc="0" baseline="0" dirty="0"/>
                <a:t>€1,245.3m</a:t>
              </a:r>
              <a:endParaRPr lang="en-GB" sz="1400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D3807D5-A6FB-F8A6-DA6E-F2CF36C01DB6}"/>
                </a:ext>
              </a:extLst>
            </p:cNvPr>
            <p:cNvSpPr txBox="1"/>
            <p:nvPr/>
          </p:nvSpPr>
          <p:spPr>
            <a:xfrm>
              <a:off x="6356333" y="5614195"/>
              <a:ext cx="87075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0" i="0" u="none" strike="noStrike" kern="1200" spc="0" baseline="0" dirty="0"/>
                <a:t>€6</a:t>
              </a:r>
              <a:r>
                <a:rPr lang="en-US" sz="1400" dirty="0"/>
                <a:t>9</a:t>
              </a:r>
              <a:r>
                <a:rPr lang="en-US" sz="1400" b="0" i="0" u="none" strike="noStrike" kern="1200" spc="0" baseline="0" dirty="0"/>
                <a:t>3.5m</a:t>
              </a:r>
              <a:endParaRPr lang="en-GB" sz="1400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61E00A4-4A35-021C-F233-9FCF12BB1C68}"/>
                </a:ext>
              </a:extLst>
            </p:cNvPr>
            <p:cNvSpPr txBox="1"/>
            <p:nvPr/>
          </p:nvSpPr>
          <p:spPr>
            <a:xfrm>
              <a:off x="5328700" y="5263356"/>
              <a:ext cx="87075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0" i="0" u="none" strike="noStrike" kern="1200" spc="0" baseline="0" dirty="0"/>
                <a:t>€388.5m</a:t>
              </a:r>
              <a:endParaRPr lang="en-GB" sz="1400" dirty="0"/>
            </a:p>
          </p:txBody>
        </p:sp>
      </p:grp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06C59DA9-B312-2BA9-42D0-86B9C3161D19}"/>
              </a:ext>
            </a:extLst>
          </p:cNvPr>
          <p:cNvSpPr/>
          <p:nvPr/>
        </p:nvSpPr>
        <p:spPr>
          <a:xfrm>
            <a:off x="205660" y="914666"/>
            <a:ext cx="11406338" cy="376637"/>
          </a:xfrm>
          <a:prstGeom prst="roundRect">
            <a:avLst>
              <a:gd name="adj" fmla="val 33425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500" dirty="0">
                <a:solidFill>
                  <a:srgbClr val="002060"/>
                </a:solidFill>
              </a:rPr>
              <a:t>Pillar II Clusters Total = </a:t>
            </a:r>
            <a:r>
              <a:rPr lang="en-US" sz="2500" dirty="0">
                <a:solidFill>
                  <a:srgbClr val="002060"/>
                </a:solidFill>
              </a:rPr>
              <a:t>€7,027m over 413 Call Topics</a:t>
            </a:r>
            <a:r>
              <a:rPr lang="en-US" sz="2500" dirty="0">
                <a:solidFill>
                  <a:srgbClr val="FF0000"/>
                </a:solidFill>
              </a:rPr>
              <a:t>*</a:t>
            </a:r>
            <a:endParaRPr lang="en-GB" sz="2500" dirty="0">
              <a:solidFill>
                <a:srgbClr val="FF0000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063A4DC-CD85-B7CE-0487-62BCBC14ACA8}"/>
              </a:ext>
            </a:extLst>
          </p:cNvPr>
          <p:cNvGrpSpPr/>
          <p:nvPr/>
        </p:nvGrpSpPr>
        <p:grpSpPr>
          <a:xfrm>
            <a:off x="210499" y="1329434"/>
            <a:ext cx="11420853" cy="3254151"/>
            <a:chOff x="210499" y="1329434"/>
            <a:chExt cx="11420853" cy="3254151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1D317A61-71F7-BECF-77A8-64D697702070}"/>
                </a:ext>
              </a:extLst>
            </p:cNvPr>
            <p:cNvSpPr/>
            <p:nvPr/>
          </p:nvSpPr>
          <p:spPr>
            <a:xfrm>
              <a:off x="210499" y="1329434"/>
              <a:ext cx="11406338" cy="2801349"/>
            </a:xfrm>
            <a:prstGeom prst="roundRect">
              <a:avLst>
                <a:gd name="adj" fmla="val 5101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aphicFrame>
          <p:nvGraphicFramePr>
            <p:cNvPr id="3" name="Chart 2">
              <a:extLst>
                <a:ext uri="{FF2B5EF4-FFF2-40B4-BE49-F238E27FC236}">
                  <a16:creationId xmlns:a16="http://schemas.microsoft.com/office/drawing/2014/main" id="{4799AE48-0E95-465A-AD91-FBC93871AB99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521928351"/>
                </p:ext>
              </p:extLst>
            </p:nvPr>
          </p:nvGraphicFramePr>
          <p:xfrm>
            <a:off x="233752" y="1513283"/>
            <a:ext cx="11397600" cy="26856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2D9871A-0BF3-D534-7997-6D44F47AF3A9}"/>
                </a:ext>
              </a:extLst>
            </p:cNvPr>
            <p:cNvSpPr txBox="1"/>
            <p:nvPr/>
          </p:nvSpPr>
          <p:spPr>
            <a:xfrm>
              <a:off x="8200441" y="4275808"/>
              <a:ext cx="101822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0" i="0" u="none" strike="noStrike" kern="1200" spc="0" baseline="0" dirty="0"/>
                <a:t>€1,248.3m</a:t>
              </a:r>
              <a:endParaRPr lang="en-GB" sz="1400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7A09754-A678-063D-AE50-ADBB3DBF2922}"/>
                </a:ext>
              </a:extLst>
            </p:cNvPr>
            <p:cNvSpPr txBox="1"/>
            <p:nvPr/>
          </p:nvSpPr>
          <p:spPr>
            <a:xfrm>
              <a:off x="1255520" y="1421318"/>
              <a:ext cx="87075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0" i="0" u="none" strike="noStrike" kern="1200" spc="0" baseline="0" dirty="0"/>
                <a:t>€3,782m</a:t>
              </a:r>
              <a:endParaRPr lang="en-GB" sz="140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D4E473D-97D8-00F2-DB01-4611C428EE95}"/>
                </a:ext>
              </a:extLst>
            </p:cNvPr>
            <p:cNvSpPr txBox="1"/>
            <p:nvPr/>
          </p:nvSpPr>
          <p:spPr>
            <a:xfrm>
              <a:off x="3012976" y="2022969"/>
              <a:ext cx="87075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0" i="0" u="none" strike="noStrike" kern="1200" spc="0" baseline="0" dirty="0"/>
                <a:t>€2,578m</a:t>
              </a:r>
              <a:endParaRPr lang="en-GB" sz="1400" dirty="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520283D-ED7C-ECC3-E997-88D26AC529E1}"/>
                </a:ext>
              </a:extLst>
            </p:cNvPr>
            <p:cNvSpPr txBox="1"/>
            <p:nvPr/>
          </p:nvSpPr>
          <p:spPr>
            <a:xfrm>
              <a:off x="4864475" y="3194946"/>
              <a:ext cx="7232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0" i="0" u="none" strike="noStrike" kern="1200" spc="0" baseline="0" dirty="0"/>
                <a:t>€202m</a:t>
              </a:r>
              <a:endParaRPr lang="en-GB" sz="1400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743FFDC-0B66-48E7-2E60-E85A1C67D933}"/>
                </a:ext>
              </a:extLst>
            </p:cNvPr>
            <p:cNvSpPr txBox="1"/>
            <p:nvPr/>
          </p:nvSpPr>
          <p:spPr>
            <a:xfrm>
              <a:off x="6708565" y="3194945"/>
              <a:ext cx="7232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0" i="0" u="none" strike="noStrike" kern="1200" spc="0" baseline="0" dirty="0"/>
                <a:t>€223m</a:t>
              </a:r>
              <a:endParaRPr lang="en-GB" sz="1400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EB2747C-7CF1-F186-0CE7-0E15C913218A}"/>
                </a:ext>
              </a:extLst>
            </p:cNvPr>
            <p:cNvSpPr txBox="1"/>
            <p:nvPr/>
          </p:nvSpPr>
          <p:spPr>
            <a:xfrm>
              <a:off x="10383916" y="3271135"/>
              <a:ext cx="6270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0" i="0" u="none" strike="noStrike" kern="1200" spc="0" baseline="0" dirty="0"/>
                <a:t>€76m</a:t>
              </a:r>
              <a:endParaRPr lang="en-GB" sz="1400" dirty="0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DB7DB32-DA33-CEEC-3520-7D31840BA0EB}"/>
                </a:ext>
              </a:extLst>
            </p:cNvPr>
            <p:cNvSpPr txBox="1"/>
            <p:nvPr/>
          </p:nvSpPr>
          <p:spPr>
            <a:xfrm>
              <a:off x="8558023" y="3305196"/>
              <a:ext cx="6270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0" i="0" u="none" strike="noStrike" kern="1200" spc="0" baseline="0" dirty="0"/>
                <a:t>€20m</a:t>
              </a:r>
              <a:endParaRPr lang="en-GB" sz="1400" dirty="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3CFD096-5423-775B-A428-FD0069651690}"/>
              </a:ext>
            </a:extLst>
          </p:cNvPr>
          <p:cNvGrpSpPr/>
          <p:nvPr/>
        </p:nvGrpSpPr>
        <p:grpSpPr>
          <a:xfrm>
            <a:off x="11612169" y="808644"/>
            <a:ext cx="490202" cy="6066789"/>
            <a:chOff x="11612169" y="808644"/>
            <a:chExt cx="490202" cy="6066789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2FA2EA5D-1C7E-1522-5C0E-45845DFC01F9}"/>
                </a:ext>
              </a:extLst>
            </p:cNvPr>
            <p:cNvGrpSpPr/>
            <p:nvPr/>
          </p:nvGrpSpPr>
          <p:grpSpPr>
            <a:xfrm>
              <a:off x="11650705" y="808644"/>
              <a:ext cx="451666" cy="6066789"/>
              <a:chOff x="11300157" y="671717"/>
              <a:chExt cx="451666" cy="6240507"/>
            </a:xfrm>
          </p:grpSpPr>
          <p:sp>
            <p:nvSpPr>
              <p:cNvPr id="40" name="Rectangle: Rounded Corners 39">
                <a:extLst>
                  <a:ext uri="{FF2B5EF4-FFF2-40B4-BE49-F238E27FC236}">
                    <a16:creationId xmlns:a16="http://schemas.microsoft.com/office/drawing/2014/main" id="{56A830C0-F7CB-560C-760C-46FEAF08180C}"/>
                  </a:ext>
                </a:extLst>
              </p:cNvPr>
              <p:cNvSpPr/>
              <p:nvPr/>
            </p:nvSpPr>
            <p:spPr>
              <a:xfrm>
                <a:off x="11300157" y="781050"/>
                <a:ext cx="451666" cy="6000750"/>
              </a:xfrm>
              <a:prstGeom prst="roundRect">
                <a:avLst>
                  <a:gd name="adj" fmla="val 19063"/>
                </a:avLst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06548C2D-30E3-248D-968C-EE8EA1B7F407}"/>
                  </a:ext>
                </a:extLst>
              </p:cNvPr>
              <p:cNvSpPr txBox="1"/>
              <p:nvPr/>
            </p:nvSpPr>
            <p:spPr>
              <a:xfrm rot="16200000">
                <a:off x="8417602" y="3584222"/>
                <a:ext cx="6240507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050" i="1" dirty="0"/>
                  <a:t>The values are what is included in the Horizon Europe 2026/27 Work Programme for each Cluster. Further funding for thematic areas is available in Missions, Joint Undertakings, KICs etc.</a:t>
                </a:r>
              </a:p>
            </p:txBody>
          </p:sp>
        </p:grp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F2C5BE4-A2A7-AE2B-2E48-587E4E240D6D}"/>
                </a:ext>
              </a:extLst>
            </p:cNvPr>
            <p:cNvSpPr txBox="1"/>
            <p:nvPr/>
          </p:nvSpPr>
          <p:spPr>
            <a:xfrm rot="16200000">
              <a:off x="11639313" y="6469849"/>
              <a:ext cx="31504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dirty="0">
                  <a:solidFill>
                    <a:srgbClr val="FF0000"/>
                  </a:solidFill>
                </a:rPr>
                <a:t>*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1587770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35049A-4E45-1BE1-F28F-551239BF1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DFC1D409-9B45-CDCF-EE87-B94D6E86EDDA}"/>
              </a:ext>
            </a:extLst>
          </p:cNvPr>
          <p:cNvSpPr/>
          <p:nvPr/>
        </p:nvSpPr>
        <p:spPr>
          <a:xfrm rot="16200000">
            <a:off x="5694230" y="-5593282"/>
            <a:ext cx="778813" cy="12025033"/>
          </a:xfrm>
          <a:prstGeom prst="roundRect">
            <a:avLst>
              <a:gd name="adj" fmla="val 6021"/>
            </a:avLst>
          </a:prstGeom>
          <a:gradFill>
            <a:gsLst>
              <a:gs pos="1000">
                <a:srgbClr val="9DD4E6"/>
              </a:gs>
              <a:gs pos="100000">
                <a:srgbClr val="AAD36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81B3E09B-47C7-D6A3-0DCD-4E9D40131722}"/>
              </a:ext>
            </a:extLst>
          </p:cNvPr>
          <p:cNvGrpSpPr/>
          <p:nvPr/>
        </p:nvGrpSpPr>
        <p:grpSpPr>
          <a:xfrm>
            <a:off x="376071" y="856769"/>
            <a:ext cx="451666" cy="5933109"/>
            <a:chOff x="376071" y="763178"/>
            <a:chExt cx="451666" cy="6000750"/>
          </a:xfrm>
        </p:grpSpPr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8D6A7AAC-D794-D5F5-53A2-776B96489AAA}"/>
                </a:ext>
              </a:extLst>
            </p:cNvPr>
            <p:cNvSpPr/>
            <p:nvPr/>
          </p:nvSpPr>
          <p:spPr>
            <a:xfrm>
              <a:off x="376071" y="763178"/>
              <a:ext cx="451666" cy="6000750"/>
            </a:xfrm>
            <a:prstGeom prst="roundRect">
              <a:avLst>
                <a:gd name="adj" fmla="val 19063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B5367D3-08F8-D320-F613-CD988625D8BC}"/>
                </a:ext>
              </a:extLst>
            </p:cNvPr>
            <p:cNvSpPr txBox="1"/>
            <p:nvPr/>
          </p:nvSpPr>
          <p:spPr>
            <a:xfrm rot="16200000">
              <a:off x="-437045" y="2461242"/>
              <a:ext cx="205011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/>
                <a:t>DISTRIBTION (€m &amp; #Topics)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4EAC201-E539-401A-8FA4-B0BA265A1FD2}"/>
                </a:ext>
              </a:extLst>
            </p:cNvPr>
            <p:cNvSpPr txBox="1"/>
            <p:nvPr/>
          </p:nvSpPr>
          <p:spPr>
            <a:xfrm rot="16200000">
              <a:off x="-282520" y="5088577"/>
              <a:ext cx="17410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/>
                <a:t>DESTINATIONS (%total)</a:t>
              </a:r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8AF0BA71-7906-2420-15C3-42216E9CA32F}"/>
              </a:ext>
            </a:extLst>
          </p:cNvPr>
          <p:cNvSpPr txBox="1"/>
          <p:nvPr/>
        </p:nvSpPr>
        <p:spPr>
          <a:xfrm>
            <a:off x="20320" y="73493"/>
            <a:ext cx="12151360" cy="73866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sz="4200" b="1" dirty="0">
                <a:solidFill>
                  <a:srgbClr val="002060"/>
                </a:solidFill>
              </a:rPr>
              <a:t>Horizon Europe - Work Programmes 2026/27 </a:t>
            </a:r>
            <a:endParaRPr lang="en-GB" sz="4200" dirty="0">
              <a:solidFill>
                <a:srgbClr val="002060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BE547B6-E6C4-1A75-8274-053E5716CC91}"/>
              </a:ext>
            </a:extLst>
          </p:cNvPr>
          <p:cNvGrpSpPr/>
          <p:nvPr/>
        </p:nvGrpSpPr>
        <p:grpSpPr>
          <a:xfrm>
            <a:off x="11612169" y="808644"/>
            <a:ext cx="490202" cy="6066789"/>
            <a:chOff x="11612169" y="808644"/>
            <a:chExt cx="490202" cy="6066789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9C26083-2281-4256-B7A3-717D4BC6AD8A}"/>
                </a:ext>
              </a:extLst>
            </p:cNvPr>
            <p:cNvGrpSpPr/>
            <p:nvPr/>
          </p:nvGrpSpPr>
          <p:grpSpPr>
            <a:xfrm>
              <a:off x="11650705" y="808644"/>
              <a:ext cx="451666" cy="6066789"/>
              <a:chOff x="11300157" y="671717"/>
              <a:chExt cx="451666" cy="6240507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7F6870D9-AB19-7C8D-888B-3B1B2F412CF5}"/>
                  </a:ext>
                </a:extLst>
              </p:cNvPr>
              <p:cNvSpPr/>
              <p:nvPr/>
            </p:nvSpPr>
            <p:spPr>
              <a:xfrm>
                <a:off x="11300157" y="781050"/>
                <a:ext cx="451666" cy="6000750"/>
              </a:xfrm>
              <a:prstGeom prst="roundRect">
                <a:avLst>
                  <a:gd name="adj" fmla="val 19063"/>
                </a:avLst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14A79FD-94D6-185A-87E8-DC05364EB431}"/>
                  </a:ext>
                </a:extLst>
              </p:cNvPr>
              <p:cNvSpPr txBox="1"/>
              <p:nvPr/>
            </p:nvSpPr>
            <p:spPr>
              <a:xfrm rot="16200000">
                <a:off x="8417602" y="3584222"/>
                <a:ext cx="6240507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050" i="1" dirty="0"/>
                  <a:t>The values are what is included in the Horizon Europe 2026/27 Work Programme for each Cluster. Further funding for thematic areas is available in Missions, Joint Undertakings, KICs etc.</a:t>
                </a: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489CA67-E606-4C07-500E-A36024080EFD}"/>
                </a:ext>
              </a:extLst>
            </p:cNvPr>
            <p:cNvSpPr txBox="1"/>
            <p:nvPr/>
          </p:nvSpPr>
          <p:spPr>
            <a:xfrm rot="16200000">
              <a:off x="11639313" y="6469849"/>
              <a:ext cx="31504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dirty="0">
                  <a:solidFill>
                    <a:srgbClr val="FF0000"/>
                  </a:solidFill>
                </a:rPr>
                <a:t>*</a:t>
              </a:r>
              <a:endParaRPr lang="en-GB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4F911E4-805D-AB1A-CD6B-D383AC66D405}"/>
              </a:ext>
            </a:extLst>
          </p:cNvPr>
          <p:cNvGrpSpPr/>
          <p:nvPr/>
        </p:nvGrpSpPr>
        <p:grpSpPr>
          <a:xfrm>
            <a:off x="993182" y="843960"/>
            <a:ext cx="3362400" cy="5963790"/>
            <a:chOff x="993182" y="843960"/>
            <a:chExt cx="3362400" cy="5963790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4DCCC7B5-F750-F587-7DE6-923655BEFF01}"/>
                </a:ext>
              </a:extLst>
            </p:cNvPr>
            <p:cNvSpPr/>
            <p:nvPr/>
          </p:nvSpPr>
          <p:spPr>
            <a:xfrm>
              <a:off x="993182" y="852308"/>
              <a:ext cx="3344327" cy="5955442"/>
            </a:xfrm>
            <a:prstGeom prst="roundRect">
              <a:avLst>
                <a:gd name="adj" fmla="val 5101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90F2874-2ABA-2897-3ABE-7DDBB59D63C0}"/>
                </a:ext>
              </a:extLst>
            </p:cNvPr>
            <p:cNvSpPr txBox="1"/>
            <p:nvPr/>
          </p:nvSpPr>
          <p:spPr>
            <a:xfrm>
              <a:off x="2653601" y="1665815"/>
              <a:ext cx="280846" cy="3054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99231AA-DBB8-005D-4940-11E1DB8C2DB6}"/>
                </a:ext>
              </a:extLst>
            </p:cNvPr>
            <p:cNvSpPr txBox="1"/>
            <p:nvPr/>
          </p:nvSpPr>
          <p:spPr>
            <a:xfrm>
              <a:off x="3355132" y="1955995"/>
              <a:ext cx="280846" cy="3054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A5C1288-A9DE-D38F-C98C-6F2DDC6A571A}"/>
                </a:ext>
              </a:extLst>
            </p:cNvPr>
            <p:cNvSpPr txBox="1"/>
            <p:nvPr/>
          </p:nvSpPr>
          <p:spPr>
            <a:xfrm>
              <a:off x="2934447" y="3775664"/>
              <a:ext cx="377026" cy="3054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>
                  <a:solidFill>
                    <a:schemeClr val="bg1"/>
                  </a:solidFill>
                </a:rPr>
                <a:t>15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5241A33-4B17-9179-9E78-E15798BDCE18}"/>
                </a:ext>
              </a:extLst>
            </p:cNvPr>
            <p:cNvSpPr txBox="1"/>
            <p:nvPr/>
          </p:nvSpPr>
          <p:spPr>
            <a:xfrm>
              <a:off x="1334607" y="3032956"/>
              <a:ext cx="280846" cy="3054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ED686F5-D247-65ED-0ABB-7008994AD347}"/>
                </a:ext>
              </a:extLst>
            </p:cNvPr>
            <p:cNvSpPr txBox="1"/>
            <p:nvPr/>
          </p:nvSpPr>
          <p:spPr>
            <a:xfrm>
              <a:off x="1578423" y="2191967"/>
              <a:ext cx="280846" cy="3054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>
                  <a:solidFill>
                    <a:schemeClr val="bg1"/>
                  </a:solidFill>
                </a:rPr>
                <a:t>8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F43090E-9BD5-D6D4-3FFB-9121035C8337}"/>
                </a:ext>
              </a:extLst>
            </p:cNvPr>
            <p:cNvSpPr txBox="1"/>
            <p:nvPr/>
          </p:nvSpPr>
          <p:spPr>
            <a:xfrm>
              <a:off x="2284246" y="1706991"/>
              <a:ext cx="280846" cy="3054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>
                  <a:solidFill>
                    <a:schemeClr val="bg1"/>
                  </a:solidFill>
                </a:rPr>
                <a:t>3</a:t>
              </a:r>
            </a:p>
          </p:txBody>
        </p:sp>
        <p:graphicFrame>
          <p:nvGraphicFramePr>
            <p:cNvPr id="13" name="Chart 12">
              <a:extLst>
                <a:ext uri="{FF2B5EF4-FFF2-40B4-BE49-F238E27FC236}">
                  <a16:creationId xmlns:a16="http://schemas.microsoft.com/office/drawing/2014/main" id="{1D3B0978-A606-4DA4-81EF-9C44EA7413D8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080620955"/>
                </p:ext>
              </p:extLst>
            </p:nvPr>
          </p:nvGraphicFramePr>
          <p:xfrm>
            <a:off x="993182" y="843960"/>
            <a:ext cx="3362400" cy="59544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6596A3E8-694B-B61A-75AC-D3505F642934}"/>
              </a:ext>
            </a:extLst>
          </p:cNvPr>
          <p:cNvGrpSpPr/>
          <p:nvPr/>
        </p:nvGrpSpPr>
        <p:grpSpPr>
          <a:xfrm>
            <a:off x="4522108" y="852308"/>
            <a:ext cx="3437866" cy="5975865"/>
            <a:chOff x="4522108" y="852308"/>
            <a:chExt cx="3437866" cy="5975865"/>
          </a:xfrm>
        </p:grpSpPr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F4732FFD-60CB-FFE8-8FA0-8BEC39CB7167}"/>
                </a:ext>
              </a:extLst>
            </p:cNvPr>
            <p:cNvSpPr/>
            <p:nvPr/>
          </p:nvSpPr>
          <p:spPr>
            <a:xfrm>
              <a:off x="4522108" y="852308"/>
              <a:ext cx="3344327" cy="5955442"/>
            </a:xfrm>
            <a:prstGeom prst="roundRect">
              <a:avLst>
                <a:gd name="adj" fmla="val 5101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aphicFrame>
          <p:nvGraphicFramePr>
            <p:cNvPr id="2" name="Chart 1">
              <a:extLst>
                <a:ext uri="{FF2B5EF4-FFF2-40B4-BE49-F238E27FC236}">
                  <a16:creationId xmlns:a16="http://schemas.microsoft.com/office/drawing/2014/main" id="{D3ED3F12-6D82-4DAF-A386-559D859B3AA6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988093436"/>
                </p:ext>
              </p:extLst>
            </p:nvPr>
          </p:nvGraphicFramePr>
          <p:xfrm>
            <a:off x="4597574" y="873773"/>
            <a:ext cx="3362400" cy="59544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A7663C7-D5FB-CE83-C104-EFD290D15444}"/>
              </a:ext>
            </a:extLst>
          </p:cNvPr>
          <p:cNvGrpSpPr/>
          <p:nvPr/>
        </p:nvGrpSpPr>
        <p:grpSpPr>
          <a:xfrm>
            <a:off x="8076229" y="852308"/>
            <a:ext cx="3425285" cy="5975865"/>
            <a:chOff x="8076229" y="852308"/>
            <a:chExt cx="3425285" cy="5975865"/>
          </a:xfrm>
        </p:grpSpPr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420570CD-0AA4-E423-336D-FF1D0134FF0C}"/>
                </a:ext>
              </a:extLst>
            </p:cNvPr>
            <p:cNvSpPr/>
            <p:nvPr/>
          </p:nvSpPr>
          <p:spPr>
            <a:xfrm>
              <a:off x="8076229" y="852308"/>
              <a:ext cx="3344327" cy="5955442"/>
            </a:xfrm>
            <a:prstGeom prst="roundRect">
              <a:avLst>
                <a:gd name="adj" fmla="val 5101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aphicFrame>
          <p:nvGraphicFramePr>
            <p:cNvPr id="15" name="Chart 14">
              <a:extLst>
                <a:ext uri="{FF2B5EF4-FFF2-40B4-BE49-F238E27FC236}">
                  <a16:creationId xmlns:a16="http://schemas.microsoft.com/office/drawing/2014/main" id="{F3C5DFB7-2ACE-44B5-AF1E-3096D25F12D0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031633014"/>
                </p:ext>
              </p:extLst>
            </p:nvPr>
          </p:nvGraphicFramePr>
          <p:xfrm>
            <a:off x="8139114" y="873773"/>
            <a:ext cx="3362400" cy="59544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19286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2FAACE-168B-6FAB-3AE8-B227C7F05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2E736821-EA4A-66B1-C961-51CBA143E357}"/>
              </a:ext>
            </a:extLst>
          </p:cNvPr>
          <p:cNvSpPr/>
          <p:nvPr/>
        </p:nvSpPr>
        <p:spPr>
          <a:xfrm rot="16200000">
            <a:off x="5694230" y="-5593282"/>
            <a:ext cx="778813" cy="12025033"/>
          </a:xfrm>
          <a:prstGeom prst="roundRect">
            <a:avLst>
              <a:gd name="adj" fmla="val 6021"/>
            </a:avLst>
          </a:prstGeom>
          <a:gradFill>
            <a:gsLst>
              <a:gs pos="1000">
                <a:srgbClr val="9DD4E6"/>
              </a:gs>
              <a:gs pos="100000">
                <a:srgbClr val="AAD36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23759DB-DEE6-52C2-2348-0714E7E7B4C5}"/>
              </a:ext>
            </a:extLst>
          </p:cNvPr>
          <p:cNvSpPr txBox="1"/>
          <p:nvPr/>
        </p:nvSpPr>
        <p:spPr>
          <a:xfrm>
            <a:off x="20320" y="73493"/>
            <a:ext cx="12151360" cy="73866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sz="4200" b="1" dirty="0">
                <a:solidFill>
                  <a:srgbClr val="002060"/>
                </a:solidFill>
              </a:rPr>
              <a:t>Horizon Europe - Work Programmes 2026/27 </a:t>
            </a:r>
            <a:endParaRPr lang="en-GB" sz="4200" dirty="0">
              <a:solidFill>
                <a:srgbClr val="002060"/>
              </a:solidFill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2D2A3B04-CF85-AD36-88CF-C891882D4F10}"/>
              </a:ext>
            </a:extLst>
          </p:cNvPr>
          <p:cNvGrpSpPr/>
          <p:nvPr/>
        </p:nvGrpSpPr>
        <p:grpSpPr>
          <a:xfrm>
            <a:off x="376071" y="856769"/>
            <a:ext cx="451666" cy="5933109"/>
            <a:chOff x="376071" y="763178"/>
            <a:chExt cx="451666" cy="6000750"/>
          </a:xfrm>
        </p:grpSpPr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F5B737E4-51F5-CC7D-4B76-74A5C4C85BE4}"/>
                </a:ext>
              </a:extLst>
            </p:cNvPr>
            <p:cNvSpPr/>
            <p:nvPr/>
          </p:nvSpPr>
          <p:spPr>
            <a:xfrm>
              <a:off x="376071" y="763178"/>
              <a:ext cx="451666" cy="6000750"/>
            </a:xfrm>
            <a:prstGeom prst="roundRect">
              <a:avLst>
                <a:gd name="adj" fmla="val 19063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BD59228-DAAC-AFC9-D830-77F9AA70FF8E}"/>
                </a:ext>
              </a:extLst>
            </p:cNvPr>
            <p:cNvSpPr txBox="1"/>
            <p:nvPr/>
          </p:nvSpPr>
          <p:spPr>
            <a:xfrm rot="16200000">
              <a:off x="-437045" y="2461242"/>
              <a:ext cx="205011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/>
                <a:t>DISTRIBTION (€m &amp; #Topics)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6633E2A-07C0-5DB8-A169-292A45CDF7F3}"/>
                </a:ext>
              </a:extLst>
            </p:cNvPr>
            <p:cNvSpPr txBox="1"/>
            <p:nvPr/>
          </p:nvSpPr>
          <p:spPr>
            <a:xfrm rot="16200000">
              <a:off x="-282520" y="5088577"/>
              <a:ext cx="17410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/>
                <a:t>DESTINATIONS (%total)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D25B34D-EB82-AB4C-145D-02EDE50F728A}"/>
              </a:ext>
            </a:extLst>
          </p:cNvPr>
          <p:cNvGrpSpPr/>
          <p:nvPr/>
        </p:nvGrpSpPr>
        <p:grpSpPr>
          <a:xfrm>
            <a:off x="11612169" y="808644"/>
            <a:ext cx="490202" cy="6066789"/>
            <a:chOff x="11612169" y="808644"/>
            <a:chExt cx="490202" cy="606678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1E848E9-F5E7-33F9-D7A2-61C55B94441F}"/>
                </a:ext>
              </a:extLst>
            </p:cNvPr>
            <p:cNvGrpSpPr/>
            <p:nvPr/>
          </p:nvGrpSpPr>
          <p:grpSpPr>
            <a:xfrm>
              <a:off x="11650705" y="808644"/>
              <a:ext cx="451666" cy="6066789"/>
              <a:chOff x="11300157" y="671717"/>
              <a:chExt cx="451666" cy="6240507"/>
            </a:xfrm>
          </p:grpSpPr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17E56AFD-D6D6-E29D-FBE2-5087455F1FA3}"/>
                  </a:ext>
                </a:extLst>
              </p:cNvPr>
              <p:cNvSpPr/>
              <p:nvPr/>
            </p:nvSpPr>
            <p:spPr>
              <a:xfrm>
                <a:off x="11300157" y="781050"/>
                <a:ext cx="451666" cy="6000750"/>
              </a:xfrm>
              <a:prstGeom prst="roundRect">
                <a:avLst>
                  <a:gd name="adj" fmla="val 19063"/>
                </a:avLst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B1E5BF6-DA04-E581-A2A5-60C537E985E9}"/>
                  </a:ext>
                </a:extLst>
              </p:cNvPr>
              <p:cNvSpPr txBox="1"/>
              <p:nvPr/>
            </p:nvSpPr>
            <p:spPr>
              <a:xfrm rot="16200000">
                <a:off x="8417602" y="3584222"/>
                <a:ext cx="6240507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050" i="1" dirty="0"/>
                  <a:t>The values are what is included in the Horizon Europe 2026/27 Work Programme for each Cluster. Further funding for thematic areas is available in Missions, Joint Undertakings, KICs etc.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3D350D1-776C-8395-69A7-BD15E86B7B13}"/>
                </a:ext>
              </a:extLst>
            </p:cNvPr>
            <p:cNvSpPr txBox="1"/>
            <p:nvPr/>
          </p:nvSpPr>
          <p:spPr>
            <a:xfrm rot="16200000">
              <a:off x="11639313" y="6469849"/>
              <a:ext cx="31504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dirty="0">
                  <a:solidFill>
                    <a:srgbClr val="FF0000"/>
                  </a:solidFill>
                </a:rPr>
                <a:t>*</a:t>
              </a:r>
              <a:endParaRPr lang="en-GB" dirty="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DC8545B-4324-5276-74D8-16F304BB75B8}"/>
              </a:ext>
            </a:extLst>
          </p:cNvPr>
          <p:cNvGrpSpPr/>
          <p:nvPr/>
        </p:nvGrpSpPr>
        <p:grpSpPr>
          <a:xfrm>
            <a:off x="993795" y="852308"/>
            <a:ext cx="3395734" cy="5987824"/>
            <a:chOff x="993795" y="852308"/>
            <a:chExt cx="3395734" cy="5987824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4D57A129-2D20-BAA8-A8A3-EC05F3DDFB31}"/>
                </a:ext>
              </a:extLst>
            </p:cNvPr>
            <p:cNvSpPr/>
            <p:nvPr/>
          </p:nvSpPr>
          <p:spPr>
            <a:xfrm>
              <a:off x="993795" y="852308"/>
              <a:ext cx="3344327" cy="5947673"/>
            </a:xfrm>
            <a:prstGeom prst="roundRect">
              <a:avLst>
                <a:gd name="adj" fmla="val 5101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aphicFrame>
          <p:nvGraphicFramePr>
            <p:cNvPr id="10" name="Chart 9">
              <a:extLst>
                <a:ext uri="{FF2B5EF4-FFF2-40B4-BE49-F238E27FC236}">
                  <a16:creationId xmlns:a16="http://schemas.microsoft.com/office/drawing/2014/main" id="{42D2ED72-20CF-4288-89C0-AFC94C095ABD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783444493"/>
                </p:ext>
              </p:extLst>
            </p:nvPr>
          </p:nvGraphicFramePr>
          <p:xfrm>
            <a:off x="1027129" y="885732"/>
            <a:ext cx="3362400" cy="59544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1CC839E-AC77-CE52-E74A-754EB0B0E811}"/>
              </a:ext>
            </a:extLst>
          </p:cNvPr>
          <p:cNvGrpSpPr/>
          <p:nvPr/>
        </p:nvGrpSpPr>
        <p:grpSpPr>
          <a:xfrm>
            <a:off x="4521195" y="851671"/>
            <a:ext cx="3367618" cy="6017662"/>
            <a:chOff x="4521195" y="851671"/>
            <a:chExt cx="3367618" cy="6017662"/>
          </a:xfrm>
        </p:grpSpPr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5A1B757F-957E-1497-32EE-DD371306494C}"/>
                </a:ext>
              </a:extLst>
            </p:cNvPr>
            <p:cNvSpPr/>
            <p:nvPr/>
          </p:nvSpPr>
          <p:spPr>
            <a:xfrm>
              <a:off x="4521195" y="851671"/>
              <a:ext cx="3344327" cy="5947674"/>
            </a:xfrm>
            <a:prstGeom prst="roundRect">
              <a:avLst>
                <a:gd name="adj" fmla="val 5101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aphicFrame>
          <p:nvGraphicFramePr>
            <p:cNvPr id="12" name="Chart 11">
              <a:extLst>
                <a:ext uri="{FF2B5EF4-FFF2-40B4-BE49-F238E27FC236}">
                  <a16:creationId xmlns:a16="http://schemas.microsoft.com/office/drawing/2014/main" id="{6DA9546A-B5D4-4901-A780-1EE402D322BA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632753300"/>
                </p:ext>
              </p:extLst>
            </p:nvPr>
          </p:nvGraphicFramePr>
          <p:xfrm>
            <a:off x="4526413" y="914933"/>
            <a:ext cx="3362400" cy="59544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356A40C-1384-8DB2-4B53-D324722E4440}"/>
              </a:ext>
            </a:extLst>
          </p:cNvPr>
          <p:cNvGrpSpPr/>
          <p:nvPr/>
        </p:nvGrpSpPr>
        <p:grpSpPr>
          <a:xfrm>
            <a:off x="8077443" y="851671"/>
            <a:ext cx="3439527" cy="5976502"/>
            <a:chOff x="8077443" y="851671"/>
            <a:chExt cx="3439527" cy="5976502"/>
          </a:xfrm>
        </p:grpSpPr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CA8A7B9F-A1B1-23DA-4127-E6D646287992}"/>
                </a:ext>
              </a:extLst>
            </p:cNvPr>
            <p:cNvSpPr/>
            <p:nvPr/>
          </p:nvSpPr>
          <p:spPr>
            <a:xfrm>
              <a:off x="8077443" y="851671"/>
              <a:ext cx="3344327" cy="5947674"/>
            </a:xfrm>
            <a:prstGeom prst="roundRect">
              <a:avLst>
                <a:gd name="adj" fmla="val 5101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aphicFrame>
          <p:nvGraphicFramePr>
            <p:cNvPr id="16" name="Chart 15">
              <a:extLst>
                <a:ext uri="{FF2B5EF4-FFF2-40B4-BE49-F238E27FC236}">
                  <a16:creationId xmlns:a16="http://schemas.microsoft.com/office/drawing/2014/main" id="{F5DE3909-7D12-4985-A8D6-0EE3AB419E89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075985547"/>
                </p:ext>
              </p:extLst>
            </p:nvPr>
          </p:nvGraphicFramePr>
          <p:xfrm>
            <a:off x="8154570" y="873773"/>
            <a:ext cx="3362400" cy="59544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187930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52DFD-4138-6A1E-3093-E470E3F10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4">
            <a:extLst>
              <a:ext uri="{FF2B5EF4-FFF2-40B4-BE49-F238E27FC236}">
                <a16:creationId xmlns:a16="http://schemas.microsoft.com/office/drawing/2014/main" id="{692D7C64-8F73-B2C6-786D-87F6C51724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9980" y="849171"/>
            <a:ext cx="9237869" cy="6140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742950" lvl="1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en-US" b="1" dirty="0">
                <a:solidFill>
                  <a:srgbClr val="A72D99"/>
                </a:solidFill>
                <a:latin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Cluster 1: Health</a:t>
            </a:r>
            <a:endParaRPr lang="en-US" altLang="en-US" b="1" dirty="0">
              <a:solidFill>
                <a:srgbClr val="A72D99"/>
              </a:solidFill>
              <a:latin typeface="+mn-lt"/>
            </a:endParaRPr>
          </a:p>
          <a:p>
            <a:pPr marL="1200150" lvl="2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[Feb26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Ap26] [Feb27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Ap27] [Feb27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Ap27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Sept27] [June27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Sept27]</a:t>
            </a:r>
          </a:p>
          <a:p>
            <a:pPr marL="742950" lvl="1" indent="-285750">
              <a:spcBef>
                <a:spcPts val="1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GB" altLang="en-US" b="1" dirty="0">
                <a:solidFill>
                  <a:srgbClr val="A72D99"/>
                </a:solidFill>
                <a:latin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Cluster 2: Culture, Creativity and Inclusive Society</a:t>
            </a:r>
            <a:endParaRPr lang="en-GB" altLang="en-US" b="1" dirty="0">
              <a:solidFill>
                <a:srgbClr val="A72D99"/>
              </a:solidFill>
              <a:latin typeface="+mn-lt"/>
            </a:endParaRPr>
          </a:p>
          <a:p>
            <a:pPr marL="1200150" lvl="2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[May26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Sept26] [May27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Sept27] [Mar27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May27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Sept27]</a:t>
            </a:r>
          </a:p>
          <a:p>
            <a:pPr marL="742950" lvl="1" indent="-285750">
              <a:spcBef>
                <a:spcPts val="1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GB" altLang="en-US" b="1" dirty="0">
                <a:solidFill>
                  <a:srgbClr val="A72D99"/>
                </a:solidFill>
                <a:latin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Cluster 3: </a:t>
            </a:r>
            <a:r>
              <a:rPr lang="en-US" altLang="en-US" b="1" dirty="0">
                <a:solidFill>
                  <a:srgbClr val="A72D99"/>
                </a:solidFill>
                <a:latin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Civil Security For Society</a:t>
            </a:r>
            <a:endParaRPr lang="en-US" altLang="en-US" b="1" dirty="0">
              <a:solidFill>
                <a:srgbClr val="A72D99"/>
              </a:solidFill>
              <a:latin typeface="+mn-lt"/>
            </a:endParaRPr>
          </a:p>
          <a:p>
            <a:pPr marL="1200150" lvl="2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[Mar26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Sept26] [May26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Nov26] [Mar27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Sept27] [May27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Nov27]</a:t>
            </a:r>
          </a:p>
          <a:p>
            <a:pPr marL="742950" lvl="1" indent="-285750">
              <a:spcBef>
                <a:spcPts val="1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+mn-lt"/>
              </a:rPr>
              <a:t> </a:t>
            </a:r>
            <a:r>
              <a:rPr lang="en-US" altLang="en-US" b="1" dirty="0">
                <a:solidFill>
                  <a:srgbClr val="A72D99"/>
                </a:solidFill>
                <a:latin typeface="+mn-l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Cluster 4: Digital, Industry and Space</a:t>
            </a:r>
            <a:endParaRPr lang="en-US" altLang="en-US" b="1" dirty="0">
              <a:solidFill>
                <a:srgbClr val="A72D99"/>
              </a:solidFill>
              <a:latin typeface="+mn-lt"/>
            </a:endParaRPr>
          </a:p>
          <a:p>
            <a:pPr marL="1200150" lvl="2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Industry: [Jan26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Ap26] [Dec25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→Mar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26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Oct26] [Sept26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Feb27] [Sept26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Feb27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Sept27]  </a:t>
            </a:r>
          </a:p>
          <a:p>
            <a:pPr marL="1200150" lvl="2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Space: [Mar26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Sept 26] [Mar27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Sept27]</a:t>
            </a:r>
          </a:p>
          <a:p>
            <a:pPr marL="1200150" lvl="2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Digital: [Jan 26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Ap26] [Nov26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Mar27]</a:t>
            </a:r>
          </a:p>
          <a:p>
            <a:pPr marL="742950" lvl="1" indent="-285750">
              <a:spcBef>
                <a:spcPts val="1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+mn-lt"/>
              </a:rPr>
              <a:t> </a:t>
            </a:r>
            <a:r>
              <a:rPr lang="en-US" altLang="en-US" b="1" dirty="0">
                <a:solidFill>
                  <a:srgbClr val="A72D99"/>
                </a:solidFill>
                <a:latin typeface="+mn-l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Cluster 5: Climate, Energy and Mobility</a:t>
            </a:r>
            <a:endParaRPr lang="en-US" altLang="en-US" b="1" dirty="0">
              <a:solidFill>
                <a:srgbClr val="A72D99"/>
              </a:solidFill>
              <a:latin typeface="+mn-lt"/>
            </a:endParaRPr>
          </a:p>
          <a:p>
            <a:pPr marL="1200150" lvl="2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[Dec25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Mar&amp;Ap26] [Dec25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Mar/&amp;Ap26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Oct26]</a:t>
            </a:r>
          </a:p>
          <a:p>
            <a:pPr marL="1200150" lvl="2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[May26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Sept26] [June26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→O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ct26] [Aug26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Dec26] </a:t>
            </a:r>
          </a:p>
          <a:p>
            <a:pPr marL="1200150" lvl="2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[Nov/Dec26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Mar27] [Dec26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Ap27] [Dec26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Ap27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→Oct27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]</a:t>
            </a:r>
          </a:p>
          <a:p>
            <a:pPr marL="1200150" lvl="2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[May27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Sept27] [June27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Oct27] [Aug27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Dec27] </a:t>
            </a:r>
          </a:p>
          <a:p>
            <a:pPr marL="742950" lvl="1" indent="-285750">
              <a:spcBef>
                <a:spcPts val="1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en-US" b="1" dirty="0">
                <a:solidFill>
                  <a:srgbClr val="A72D99"/>
                </a:solidFill>
                <a:latin typeface="+mn-lt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Cluster 6: Food, Bioeconomy Natural Resources, Agriculture and Environment</a:t>
            </a:r>
            <a:endParaRPr lang="en-US" altLang="en-US" b="1" dirty="0">
              <a:solidFill>
                <a:srgbClr val="A72D99"/>
              </a:solidFill>
              <a:latin typeface="+mn-lt"/>
            </a:endParaRPr>
          </a:p>
          <a:p>
            <a:pPr marL="1200150" lvl="2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[Ap26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Sept26] [Jan26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Ap26] [Aug26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Nov26] [Feb26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Ap26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Sept26]</a:t>
            </a:r>
          </a:p>
          <a:p>
            <a:pPr marL="1200150" lvl="2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[Ap27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Sept27] [Feb27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May27] [Feb27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Ap27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Sept27]</a:t>
            </a:r>
          </a:p>
          <a:p>
            <a:pPr marL="1200150" lvl="2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altLang="en-US" sz="1500" dirty="0">
              <a:solidFill>
                <a:schemeClr val="accent4">
                  <a:lumMod val="50000"/>
                </a:schemeClr>
              </a:solidFill>
              <a:latin typeface="+mn-lt"/>
            </a:endParaRPr>
          </a:p>
          <a:p>
            <a:pPr>
              <a:spcAft>
                <a:spcPts val="0"/>
              </a:spcAft>
            </a:pPr>
            <a:r>
              <a:rPr lang="en-US" altLang="en-US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        </a:t>
            </a:r>
            <a:endParaRPr lang="en-GB" b="1" dirty="0">
              <a:latin typeface="+mn-lt"/>
            </a:endParaRPr>
          </a:p>
          <a:p>
            <a:pPr lvl="0">
              <a:spcAft>
                <a:spcPts val="0"/>
              </a:spcAft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+mn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25F5E74-BAFB-B3E8-8F19-DE1265502E1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96049" y="0"/>
            <a:ext cx="1595951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A8EB8F4-9441-E5CD-5818-BCB0CD84F8E3}"/>
              </a:ext>
            </a:extLst>
          </p:cNvPr>
          <p:cNvSpPr txBox="1"/>
          <p:nvPr/>
        </p:nvSpPr>
        <p:spPr>
          <a:xfrm>
            <a:off x="1604760" y="6338975"/>
            <a:ext cx="3220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b="1" dirty="0">
                <a:solidFill>
                  <a:srgbClr val="A72D99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All Pillar II Work Programmes</a:t>
            </a:r>
            <a:endParaRPr lang="en-US" altLang="en-US" b="1" dirty="0">
              <a:solidFill>
                <a:srgbClr val="A72D99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BA1EC0D-3C28-4076-4879-40F00A4AB473}"/>
              </a:ext>
            </a:extLst>
          </p:cNvPr>
          <p:cNvSpPr/>
          <p:nvPr/>
        </p:nvSpPr>
        <p:spPr>
          <a:xfrm rot="16200000">
            <a:off x="5694230" y="-5593282"/>
            <a:ext cx="778813" cy="12025033"/>
          </a:xfrm>
          <a:prstGeom prst="roundRect">
            <a:avLst>
              <a:gd name="adj" fmla="val 6021"/>
            </a:avLst>
          </a:prstGeom>
          <a:gradFill>
            <a:gsLst>
              <a:gs pos="1000">
                <a:srgbClr val="9DD4E6"/>
              </a:gs>
              <a:gs pos="100000">
                <a:srgbClr val="AAD36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477E7C-B130-D9DD-8260-11B9A37D1EDB}"/>
              </a:ext>
            </a:extLst>
          </p:cNvPr>
          <p:cNvSpPr txBox="1"/>
          <p:nvPr/>
        </p:nvSpPr>
        <p:spPr>
          <a:xfrm>
            <a:off x="20320" y="73493"/>
            <a:ext cx="12151360" cy="73866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sz="4200" b="1" dirty="0">
                <a:solidFill>
                  <a:srgbClr val="002060"/>
                </a:solidFill>
              </a:rPr>
              <a:t>Horizon Europe - Work Programmes 2026/27 </a:t>
            </a:r>
            <a:endParaRPr lang="en-GB" sz="4200" dirty="0">
              <a:solidFill>
                <a:srgbClr val="00206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CED48D9-9145-4981-3B5D-FAA296A45032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991" y="6403399"/>
            <a:ext cx="1036400" cy="30490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0583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698A7-0C44-4F54-9F77-53A209764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4">
            <a:extLst>
              <a:ext uri="{FF2B5EF4-FFF2-40B4-BE49-F238E27FC236}">
                <a16:creationId xmlns:a16="http://schemas.microsoft.com/office/drawing/2014/main" id="{066AE580-1B88-6B94-26EA-44CAB3B170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2980" y="911104"/>
            <a:ext cx="8950044" cy="58734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742950" lvl="1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en-US" b="1" dirty="0">
                <a:solidFill>
                  <a:srgbClr val="A72D99"/>
                </a:solidFill>
                <a:latin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 Missions</a:t>
            </a:r>
            <a:endParaRPr lang="en-US" altLang="en-US" b="1" dirty="0">
              <a:solidFill>
                <a:srgbClr val="A72D99"/>
              </a:solidFill>
              <a:latin typeface="+mn-lt"/>
            </a:endParaRPr>
          </a:p>
          <a:p>
            <a:pPr marL="1200150" lvl="2" indent="-285750">
              <a:spcBef>
                <a:spcPts val="3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Climate Mission: [Feb26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Sept26]  [Feb27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Sept27]</a:t>
            </a:r>
          </a:p>
          <a:p>
            <a:pPr marL="1200150" lvl="2" indent="-285750">
              <a:spcBef>
                <a:spcPts val="3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Cancer Mission: [Feb26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Sept26] [Feb27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Sept27]</a:t>
            </a:r>
          </a:p>
          <a:p>
            <a:pPr marL="1200150" lvl="2" indent="-285750">
              <a:spcBef>
                <a:spcPts val="3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Oceans &amp; Water Mission: [Feb26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Sept26] [Feb27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Sept27]</a:t>
            </a:r>
          </a:p>
          <a:p>
            <a:pPr marL="1200150" lvl="2" indent="-285750">
              <a:spcBef>
                <a:spcPts val="3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Climate-Neutral Smart Cities: [Feb26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Oct26]  [Feb27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Oct27]</a:t>
            </a:r>
          </a:p>
          <a:p>
            <a:pPr marL="1200150" lvl="2" indent="-285750">
              <a:spcBef>
                <a:spcPts val="3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Soil: [Feb26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Sept26] [Feb26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Ap26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Sept26] [Feb27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Sept27] [Feb27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Ap27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Sept27] </a:t>
            </a:r>
          </a:p>
          <a:p>
            <a:pPr marL="1200150" lvl="2" indent="-285750">
              <a:spcBef>
                <a:spcPts val="3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City + NEB Joint Call: [Feb26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Oct26]</a:t>
            </a:r>
          </a:p>
          <a:p>
            <a:pPr marL="1200150" lvl="2" indent="-285750">
              <a:spcBef>
                <a:spcPts val="3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Climate + Cities + NEB Joint Call: [Feb26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Sept26]</a:t>
            </a:r>
          </a:p>
          <a:p>
            <a:pPr marL="1200150" lvl="2" indent="-285750">
              <a:spcBef>
                <a:spcPts val="3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Soil + Climate Joint Call: [Feb26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Sept26] [Feb27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Sept27] </a:t>
            </a:r>
          </a:p>
          <a:p>
            <a:pPr marL="1200150" lvl="2" indent="-285750">
              <a:spcBef>
                <a:spcPts val="3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Soil + Cancer Joint Call: [Feb27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Sept27]</a:t>
            </a:r>
          </a:p>
          <a:p>
            <a:pPr marL="1200150" lvl="2" indent="-285750">
              <a:spcBef>
                <a:spcPts val="3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Climate + Cities Joint Call: [Feb27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Sept27] </a:t>
            </a:r>
          </a:p>
          <a:p>
            <a:pPr marL="742950" lvl="1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en-US" altLang="en-US" sz="1000" b="1" dirty="0">
              <a:solidFill>
                <a:srgbClr val="002060"/>
              </a:solidFill>
              <a:latin typeface="+mn-lt"/>
            </a:endParaRPr>
          </a:p>
          <a:p>
            <a:pPr marL="742950" lvl="1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en-US" b="1" dirty="0">
                <a:solidFill>
                  <a:srgbClr val="A72D99"/>
                </a:solidFill>
                <a:latin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New European Bauhaus Facility and Horizontal Activities</a:t>
            </a:r>
            <a:endParaRPr lang="en-US" altLang="en-US" b="1" dirty="0">
              <a:solidFill>
                <a:srgbClr val="A72D99"/>
              </a:solidFill>
              <a:latin typeface="+mn-lt"/>
            </a:endParaRPr>
          </a:p>
          <a:p>
            <a:pPr marL="1200150" lvl="2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NEB: [May26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Dec26] [May27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Dec27] </a:t>
            </a:r>
          </a:p>
          <a:p>
            <a:pPr marL="1200150" lvl="2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Soil Mission + NEB Joint Call: [May27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Sept7] </a:t>
            </a:r>
          </a:p>
          <a:p>
            <a:pPr marL="1200150" lvl="2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en-US" altLang="en-US" sz="1000" dirty="0">
              <a:solidFill>
                <a:schemeClr val="accent4">
                  <a:lumMod val="50000"/>
                </a:schemeClr>
              </a:solidFill>
              <a:latin typeface="+mn-lt"/>
            </a:endParaRPr>
          </a:p>
          <a:p>
            <a:pPr marL="742950" lvl="1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en-US" b="1" dirty="0">
                <a:solidFill>
                  <a:srgbClr val="A72D99"/>
                </a:solidFill>
                <a:latin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Widening participation and strengthening the European Research Area</a:t>
            </a:r>
            <a:endParaRPr lang="en-US" altLang="en-US" b="1" dirty="0">
              <a:solidFill>
                <a:srgbClr val="A72D99"/>
              </a:solidFill>
              <a:latin typeface="+mn-lt"/>
            </a:endParaRPr>
          </a:p>
          <a:p>
            <a:pPr marL="1200150" lvl="2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[Dec26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Mar26][Jan26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Apr26] [Apr26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Sept26] [Jan26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Sept26] [Sept26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Mar27]</a:t>
            </a:r>
          </a:p>
          <a:p>
            <a:pPr marL="1200150" lvl="2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[Dec26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Mar27] [May27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Nov27] [Ap27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</a:rPr>
              <a:t>→</a:t>
            </a:r>
            <a:r>
              <a:rPr lang="en-US" altLang="en-US" sz="15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Sept27]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+mn-lt"/>
            </a:endParaRPr>
          </a:p>
          <a:p>
            <a:pPr lvl="0">
              <a:spcAft>
                <a:spcPts val="600"/>
              </a:spcAft>
            </a:pPr>
            <a:r>
              <a:rPr lang="en-US" altLang="en-US" dirty="0">
                <a:solidFill>
                  <a:schemeClr val="accent4">
                    <a:lumMod val="50000"/>
                  </a:schemeClr>
                </a:solidFill>
              </a:rPr>
              <a:t>         </a:t>
            </a:r>
            <a:endParaRPr lang="en-US" altLang="en-US" b="1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1D14C5-73E0-D763-0896-277CAF4745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96049" y="0"/>
            <a:ext cx="1595951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FA62E0D-84E4-AFAB-B766-DF89805F57B8}"/>
              </a:ext>
            </a:extLst>
          </p:cNvPr>
          <p:cNvSpPr txBox="1"/>
          <p:nvPr/>
        </p:nvSpPr>
        <p:spPr>
          <a:xfrm>
            <a:off x="1757160" y="6338975"/>
            <a:ext cx="3220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b="1" dirty="0">
                <a:solidFill>
                  <a:srgbClr val="A72D99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All Pillar II Work Programmes</a:t>
            </a:r>
            <a:endParaRPr lang="en-US" altLang="en-US" b="1" dirty="0">
              <a:solidFill>
                <a:srgbClr val="A72D99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993E06-0772-9015-C409-41AD8F17D5B1}"/>
              </a:ext>
            </a:extLst>
          </p:cNvPr>
          <p:cNvSpPr txBox="1"/>
          <p:nvPr/>
        </p:nvSpPr>
        <p:spPr>
          <a:xfrm>
            <a:off x="2154726" y="6091853"/>
            <a:ext cx="40546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</a:pPr>
            <a:r>
              <a:rPr lang="en-GB" sz="1200" b="1" dirty="0">
                <a:solidFill>
                  <a:srgbClr val="A72D99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See ‘Widening participation and spreading excellence’</a:t>
            </a:r>
            <a:endParaRPr lang="en-GB" sz="1200" b="1" dirty="0">
              <a:solidFill>
                <a:srgbClr val="A72D99"/>
              </a:solidFill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E752072-419F-4922-1455-8F9385512D4F}"/>
              </a:ext>
            </a:extLst>
          </p:cNvPr>
          <p:cNvSpPr/>
          <p:nvPr/>
        </p:nvSpPr>
        <p:spPr>
          <a:xfrm rot="16200000">
            <a:off x="5694230" y="-5593282"/>
            <a:ext cx="778813" cy="12025033"/>
          </a:xfrm>
          <a:prstGeom prst="roundRect">
            <a:avLst>
              <a:gd name="adj" fmla="val 6021"/>
            </a:avLst>
          </a:prstGeom>
          <a:gradFill>
            <a:gsLst>
              <a:gs pos="1000">
                <a:srgbClr val="9DD4E6"/>
              </a:gs>
              <a:gs pos="100000">
                <a:srgbClr val="AAD36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8F4831-CD80-4A16-F207-321A7BF83AAF}"/>
              </a:ext>
            </a:extLst>
          </p:cNvPr>
          <p:cNvSpPr txBox="1"/>
          <p:nvPr/>
        </p:nvSpPr>
        <p:spPr>
          <a:xfrm>
            <a:off x="20320" y="73493"/>
            <a:ext cx="12151360" cy="73866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sz="4200" b="1" dirty="0">
                <a:solidFill>
                  <a:srgbClr val="002060"/>
                </a:solidFill>
              </a:rPr>
              <a:t>Horizon Europe - Work Programmes 2026/27 </a:t>
            </a:r>
            <a:endParaRPr lang="en-GB" sz="4200" dirty="0">
              <a:solidFill>
                <a:srgbClr val="00206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14952ED-B860-C4C8-9EDB-AFA6114C8FB4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991" y="6403399"/>
            <a:ext cx="1036400" cy="30490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08404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6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4D936-D1C6-4B84-9DF1-C3FCBC10D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ECBA6FDF-52A2-F6DF-3B44-901DF577A71B}"/>
              </a:ext>
            </a:extLst>
          </p:cNvPr>
          <p:cNvGrpSpPr/>
          <p:nvPr/>
        </p:nvGrpSpPr>
        <p:grpSpPr>
          <a:xfrm>
            <a:off x="3720248" y="5310128"/>
            <a:ext cx="5351740" cy="1297930"/>
            <a:chOff x="1775500" y="5448278"/>
            <a:chExt cx="8053594" cy="1297930"/>
          </a:xfrm>
        </p:grpSpPr>
        <p:sp>
          <p:nvSpPr>
            <p:cNvPr id="24" name="Rectangle: Folded Corner 23">
              <a:extLst>
                <a:ext uri="{FF2B5EF4-FFF2-40B4-BE49-F238E27FC236}">
                  <a16:creationId xmlns:a16="http://schemas.microsoft.com/office/drawing/2014/main" id="{13A1709E-D885-57DF-719C-0A0925A2A4CB}"/>
                </a:ext>
              </a:extLst>
            </p:cNvPr>
            <p:cNvSpPr/>
            <p:nvPr/>
          </p:nvSpPr>
          <p:spPr>
            <a:xfrm rot="10800000">
              <a:off x="1775500" y="5448278"/>
              <a:ext cx="7983179" cy="1297930"/>
            </a:xfrm>
            <a:prstGeom prst="foldedCorner">
              <a:avLst>
                <a:gd name="adj" fmla="val 15215"/>
              </a:avLst>
            </a:prstGeom>
            <a:solidFill>
              <a:srgbClr val="FFFFCC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5C7CCF6-8FEF-8E79-A9FF-BEB617353444}"/>
                </a:ext>
              </a:extLst>
            </p:cNvPr>
            <p:cNvSpPr txBox="1"/>
            <p:nvPr/>
          </p:nvSpPr>
          <p:spPr>
            <a:xfrm>
              <a:off x="1803567" y="5515101"/>
              <a:ext cx="8025527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342900" indent="-34290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GB" sz="2800" b="1" dirty="0">
                  <a:solidFill>
                    <a:srgbClr val="002F8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Increased use of lump-sum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C8F76D37-8379-00DB-7D4D-0BE4C3BFD0D7}"/>
              </a:ext>
            </a:extLst>
          </p:cNvPr>
          <p:cNvSpPr txBox="1"/>
          <p:nvPr/>
        </p:nvSpPr>
        <p:spPr>
          <a:xfrm>
            <a:off x="3735656" y="5376951"/>
            <a:ext cx="4987166" cy="12311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Increased use of lump-sum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50% of call budget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Especially grants below €10m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DE6D8AE-4E5D-2529-D8DA-F9763CD377EA}"/>
              </a:ext>
            </a:extLst>
          </p:cNvPr>
          <p:cNvGrpSpPr/>
          <p:nvPr/>
        </p:nvGrpSpPr>
        <p:grpSpPr>
          <a:xfrm>
            <a:off x="2072631" y="3207245"/>
            <a:ext cx="7096733" cy="1855219"/>
            <a:chOff x="1352577" y="3388379"/>
            <a:chExt cx="7707018" cy="1855219"/>
          </a:xfrm>
        </p:grpSpPr>
        <p:sp>
          <p:nvSpPr>
            <p:cNvPr id="22" name="Rectangle: Folded Corner 21">
              <a:extLst>
                <a:ext uri="{FF2B5EF4-FFF2-40B4-BE49-F238E27FC236}">
                  <a16:creationId xmlns:a16="http://schemas.microsoft.com/office/drawing/2014/main" id="{4519C115-1019-3F4A-F72E-9C8C4D698FDA}"/>
                </a:ext>
              </a:extLst>
            </p:cNvPr>
            <p:cNvSpPr/>
            <p:nvPr/>
          </p:nvSpPr>
          <p:spPr>
            <a:xfrm rot="10800000">
              <a:off x="1352577" y="3388379"/>
              <a:ext cx="7707018" cy="1855219"/>
            </a:xfrm>
            <a:prstGeom prst="foldedCorner">
              <a:avLst>
                <a:gd name="adj" fmla="val 8561"/>
              </a:avLst>
            </a:prstGeom>
            <a:solidFill>
              <a:srgbClr val="FFFFCC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B6FCBDA-AAE3-1C1C-8339-17C4D0B6D337}"/>
                </a:ext>
              </a:extLst>
            </p:cNvPr>
            <p:cNvSpPr txBox="1"/>
            <p:nvPr/>
          </p:nvSpPr>
          <p:spPr>
            <a:xfrm>
              <a:off x="1442491" y="3388381"/>
              <a:ext cx="751135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342900" indent="-34290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GB" sz="2800" b="1">
                  <a:solidFill>
                    <a:srgbClr val="002F8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Fewer topics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35872E1F-0F0A-91D2-61CE-E9FA0132E8F4}"/>
              </a:ext>
            </a:extLst>
          </p:cNvPr>
          <p:cNvSpPr txBox="1"/>
          <p:nvPr/>
        </p:nvSpPr>
        <p:spPr>
          <a:xfrm>
            <a:off x="2156195" y="3207887"/>
            <a:ext cx="7511354" cy="186204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Fewer topics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35% reduction </a:t>
            </a:r>
            <a:r>
              <a:rPr lang="en-GB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compared with WP2023-24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Greater focus on </a:t>
            </a:r>
            <a:r>
              <a:rPr lang="en-GB" b="1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fewer but larger topics </a:t>
            </a:r>
            <a:r>
              <a:rPr lang="en-GB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increasing impact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50% decrease in topics funding only one project </a:t>
            </a:r>
            <a:r>
              <a:rPr lang="en-GB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increase in number of project funded per topic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88D3FB8-36AE-C5D6-1C57-E30B1B1FE7BF}"/>
              </a:ext>
            </a:extLst>
          </p:cNvPr>
          <p:cNvGrpSpPr/>
          <p:nvPr/>
        </p:nvGrpSpPr>
        <p:grpSpPr>
          <a:xfrm>
            <a:off x="983867" y="1020589"/>
            <a:ext cx="6763098" cy="2005816"/>
            <a:chOff x="670289" y="1398595"/>
            <a:chExt cx="7479931" cy="1829396"/>
          </a:xfrm>
        </p:grpSpPr>
        <p:sp>
          <p:nvSpPr>
            <p:cNvPr id="21" name="Rectangle: Folded Corner 20">
              <a:extLst>
                <a:ext uri="{FF2B5EF4-FFF2-40B4-BE49-F238E27FC236}">
                  <a16:creationId xmlns:a16="http://schemas.microsoft.com/office/drawing/2014/main" id="{6B01FD74-656B-71F4-0992-607EE22064FF}"/>
                </a:ext>
              </a:extLst>
            </p:cNvPr>
            <p:cNvSpPr/>
            <p:nvPr/>
          </p:nvSpPr>
          <p:spPr>
            <a:xfrm rot="10800000">
              <a:off x="670289" y="1398595"/>
              <a:ext cx="7286513" cy="1829396"/>
            </a:xfrm>
            <a:prstGeom prst="foldedCorner">
              <a:avLst>
                <a:gd name="adj" fmla="val 8561"/>
              </a:avLst>
            </a:prstGeom>
            <a:solidFill>
              <a:srgbClr val="FFFFCC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F38D19F-B206-26D4-E07E-9A11D8BD3852}"/>
                </a:ext>
              </a:extLst>
            </p:cNvPr>
            <p:cNvSpPr txBox="1"/>
            <p:nvPr/>
          </p:nvSpPr>
          <p:spPr>
            <a:xfrm>
              <a:off x="673047" y="1398596"/>
              <a:ext cx="7477173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342900" indent="-34290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GB" sz="2800" b="1">
                  <a:solidFill>
                    <a:srgbClr val="002F8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Less prescriptive topic descriptions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538B858A-3B77-167C-8193-81890EA4466A}"/>
              </a:ext>
            </a:extLst>
          </p:cNvPr>
          <p:cNvSpPr txBox="1"/>
          <p:nvPr/>
        </p:nvSpPr>
        <p:spPr>
          <a:xfrm>
            <a:off x="989378" y="1020590"/>
            <a:ext cx="72865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Less prescriptive topic descriptions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Shorter</a:t>
            </a:r>
            <a:r>
              <a:rPr lang="en-GB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topic descriptions 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Less prescriptive </a:t>
            </a:r>
            <a:r>
              <a:rPr lang="en-GB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increasing flexibility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More open topics</a:t>
            </a:r>
            <a:r>
              <a:rPr lang="en-GB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 in Pillar II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Shorter Work Programmes </a:t>
            </a:r>
            <a:r>
              <a:rPr lang="en-GB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(33% shorter than WP2023-24)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DCA49F6-6583-9FF3-44F2-E18D0A3CB026}"/>
              </a:ext>
            </a:extLst>
          </p:cNvPr>
          <p:cNvGrpSpPr/>
          <p:nvPr/>
        </p:nvGrpSpPr>
        <p:grpSpPr>
          <a:xfrm>
            <a:off x="10678160" y="5515101"/>
            <a:ext cx="1450459" cy="1258329"/>
            <a:chOff x="10678160" y="5515101"/>
            <a:chExt cx="1450459" cy="1258329"/>
          </a:xfrm>
        </p:grpSpPr>
        <p:sp>
          <p:nvSpPr>
            <p:cNvPr id="15" name="Rectangle: Folded Corner 14">
              <a:extLst>
                <a:ext uri="{FF2B5EF4-FFF2-40B4-BE49-F238E27FC236}">
                  <a16:creationId xmlns:a16="http://schemas.microsoft.com/office/drawing/2014/main" id="{8CD3B344-C0B1-F616-2E1E-3ECD9C323859}"/>
                </a:ext>
              </a:extLst>
            </p:cNvPr>
            <p:cNvSpPr/>
            <p:nvPr/>
          </p:nvSpPr>
          <p:spPr>
            <a:xfrm rot="10800000">
              <a:off x="10678160" y="5515101"/>
              <a:ext cx="1422400" cy="1258329"/>
            </a:xfrm>
            <a:prstGeom prst="foldedCorner">
              <a:avLst>
                <a:gd name="adj" fmla="val 8561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D78F157-27A6-A4DC-2BE7-71F6932FA982}"/>
                </a:ext>
              </a:extLst>
            </p:cNvPr>
            <p:cNvSpPr txBox="1"/>
            <p:nvPr/>
          </p:nvSpPr>
          <p:spPr>
            <a:xfrm>
              <a:off x="10779011" y="5552164"/>
              <a:ext cx="1349608" cy="116955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GB" sz="1400" b="1" dirty="0">
                  <a:solidFill>
                    <a:srgbClr val="A72D99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Work Programme 2026-2027 – 1. General Introduction</a:t>
              </a:r>
              <a:endParaRPr lang="en-GB" sz="1400" b="1" dirty="0">
                <a:solidFill>
                  <a:srgbClr val="A72D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3965A69-B6EC-9389-61D6-8A48805FA634}"/>
              </a:ext>
            </a:extLst>
          </p:cNvPr>
          <p:cNvGrpSpPr/>
          <p:nvPr/>
        </p:nvGrpSpPr>
        <p:grpSpPr>
          <a:xfrm>
            <a:off x="7465119" y="1703684"/>
            <a:ext cx="2396395" cy="1062816"/>
            <a:chOff x="9277979" y="1891381"/>
            <a:chExt cx="2372786" cy="1328585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sp>
          <p:nvSpPr>
            <p:cNvPr id="27" name="Rectangle: Folded Corner 26">
              <a:extLst>
                <a:ext uri="{FF2B5EF4-FFF2-40B4-BE49-F238E27FC236}">
                  <a16:creationId xmlns:a16="http://schemas.microsoft.com/office/drawing/2014/main" id="{6A45408D-4B72-6E38-0F0D-DD87A1861950}"/>
                </a:ext>
              </a:extLst>
            </p:cNvPr>
            <p:cNvSpPr/>
            <p:nvPr/>
          </p:nvSpPr>
          <p:spPr>
            <a:xfrm rot="10800000">
              <a:off x="9277979" y="1891381"/>
              <a:ext cx="2372786" cy="1328585"/>
            </a:xfrm>
            <a:prstGeom prst="foldedCorner">
              <a:avLst>
                <a:gd name="adj" fmla="val 8561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B634985-0804-4F10-7011-292F35261415}"/>
                </a:ext>
              </a:extLst>
            </p:cNvPr>
            <p:cNvSpPr txBox="1"/>
            <p:nvPr/>
          </p:nvSpPr>
          <p:spPr>
            <a:xfrm>
              <a:off x="9277979" y="1953798"/>
              <a:ext cx="2372785" cy="8309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GB" sz="1200" dirty="0">
                  <a:solidFill>
                    <a:srgbClr val="002F8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*Open topics are topics for which the expected outcomes or impacts are clearly defined, but the pathways and methods to achieve them remain open-ended. </a:t>
              </a:r>
            </a:p>
          </p:txBody>
        </p:sp>
      </p:grp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AED59EF5-4617-44D7-13D7-0F1105643BC9}"/>
              </a:ext>
            </a:extLst>
          </p:cNvPr>
          <p:cNvSpPr/>
          <p:nvPr/>
        </p:nvSpPr>
        <p:spPr>
          <a:xfrm rot="16200000">
            <a:off x="5694230" y="-5593282"/>
            <a:ext cx="778813" cy="12025033"/>
          </a:xfrm>
          <a:prstGeom prst="roundRect">
            <a:avLst>
              <a:gd name="adj" fmla="val 6021"/>
            </a:avLst>
          </a:prstGeom>
          <a:gradFill>
            <a:gsLst>
              <a:gs pos="1000">
                <a:srgbClr val="9DD4E6"/>
              </a:gs>
              <a:gs pos="100000">
                <a:srgbClr val="AAD36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AC34647-4BD1-2FBF-B95A-F650AF625081}"/>
              </a:ext>
            </a:extLst>
          </p:cNvPr>
          <p:cNvSpPr txBox="1"/>
          <p:nvPr/>
        </p:nvSpPr>
        <p:spPr>
          <a:xfrm>
            <a:off x="583014" y="-86091"/>
            <a:ext cx="11513139" cy="101566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sz="4400" b="1">
                <a:solidFill>
                  <a:srgbClr val="002060"/>
                </a:solidFill>
              </a:rPr>
              <a:t>Key Novelties – </a:t>
            </a:r>
            <a:r>
              <a:rPr lang="en-GB" sz="6000" b="1">
                <a:solidFill>
                  <a:srgbClr val="002060"/>
                </a:solidFill>
              </a:rPr>
              <a:t>General Introduction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8FCC743-1C5A-3DF4-CDAB-7090F7D8856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991" y="6403399"/>
            <a:ext cx="1036400" cy="30490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6429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7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243E4-8932-D6F7-A75B-75C215651F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91EE56D2-E969-C423-4BC2-8688FBEFF3EB}"/>
              </a:ext>
            </a:extLst>
          </p:cNvPr>
          <p:cNvGrpSpPr/>
          <p:nvPr/>
        </p:nvGrpSpPr>
        <p:grpSpPr>
          <a:xfrm>
            <a:off x="2319060" y="5237897"/>
            <a:ext cx="8171140" cy="1297930"/>
            <a:chOff x="1775500" y="5448278"/>
            <a:chExt cx="8053594" cy="1297930"/>
          </a:xfrm>
        </p:grpSpPr>
        <p:sp>
          <p:nvSpPr>
            <p:cNvPr id="24" name="Rectangle: Folded Corner 23">
              <a:extLst>
                <a:ext uri="{FF2B5EF4-FFF2-40B4-BE49-F238E27FC236}">
                  <a16:creationId xmlns:a16="http://schemas.microsoft.com/office/drawing/2014/main" id="{BA2E448C-A8F5-6D4F-E41E-022CDCB3D7B6}"/>
                </a:ext>
              </a:extLst>
            </p:cNvPr>
            <p:cNvSpPr/>
            <p:nvPr/>
          </p:nvSpPr>
          <p:spPr>
            <a:xfrm rot="10800000">
              <a:off x="1775500" y="5448278"/>
              <a:ext cx="7983179" cy="1297930"/>
            </a:xfrm>
            <a:prstGeom prst="foldedCorner">
              <a:avLst>
                <a:gd name="adj" fmla="val 15215"/>
              </a:avLst>
            </a:prstGeom>
            <a:solidFill>
              <a:srgbClr val="FFFFCC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6DE915B-8630-B0FA-442C-D3FBE11F4EC1}"/>
                </a:ext>
              </a:extLst>
            </p:cNvPr>
            <p:cNvSpPr txBox="1"/>
            <p:nvPr/>
          </p:nvSpPr>
          <p:spPr>
            <a:xfrm>
              <a:off x="1803567" y="5515101"/>
              <a:ext cx="8025527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342900" indent="-34290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GB" sz="2800" b="1">
                  <a:solidFill>
                    <a:srgbClr val="002F8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Reduces complexity of proposal template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5636604-C106-70F6-C29E-56E91476778F}"/>
              </a:ext>
            </a:extLst>
          </p:cNvPr>
          <p:cNvGrpSpPr/>
          <p:nvPr/>
        </p:nvGrpSpPr>
        <p:grpSpPr>
          <a:xfrm>
            <a:off x="577502" y="1020589"/>
            <a:ext cx="7479931" cy="1829396"/>
            <a:chOff x="670289" y="1398595"/>
            <a:chExt cx="7479931" cy="1829396"/>
          </a:xfrm>
        </p:grpSpPr>
        <p:sp>
          <p:nvSpPr>
            <p:cNvPr id="21" name="Rectangle: Folded Corner 20">
              <a:extLst>
                <a:ext uri="{FF2B5EF4-FFF2-40B4-BE49-F238E27FC236}">
                  <a16:creationId xmlns:a16="http://schemas.microsoft.com/office/drawing/2014/main" id="{AAD5E610-221E-FBFA-CA62-08FE3E9CA471}"/>
                </a:ext>
              </a:extLst>
            </p:cNvPr>
            <p:cNvSpPr/>
            <p:nvPr/>
          </p:nvSpPr>
          <p:spPr>
            <a:xfrm rot="10800000">
              <a:off x="670289" y="1398595"/>
              <a:ext cx="7286513" cy="1829396"/>
            </a:xfrm>
            <a:prstGeom prst="foldedCorner">
              <a:avLst>
                <a:gd name="adj" fmla="val 8561"/>
              </a:avLst>
            </a:prstGeom>
            <a:solidFill>
              <a:srgbClr val="FFFFCC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682A260-2C24-E26C-573B-9F04593E7EBA}"/>
                </a:ext>
              </a:extLst>
            </p:cNvPr>
            <p:cNvSpPr txBox="1"/>
            <p:nvPr/>
          </p:nvSpPr>
          <p:spPr>
            <a:xfrm>
              <a:off x="673047" y="1398596"/>
              <a:ext cx="7477173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342900" indent="-34290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GB" sz="2800" b="1">
                  <a:solidFill>
                    <a:srgbClr val="002F8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‘Newcomer’ &amp; SME-friendly topics</a:t>
              </a:r>
              <a:endParaRPr lang="en-GB" sz="280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5B64BCD-82D8-FDB8-D04F-64D19C493253}"/>
              </a:ext>
            </a:extLst>
          </p:cNvPr>
          <p:cNvGrpSpPr/>
          <p:nvPr/>
        </p:nvGrpSpPr>
        <p:grpSpPr>
          <a:xfrm>
            <a:off x="1342417" y="3110825"/>
            <a:ext cx="7707018" cy="1855219"/>
            <a:chOff x="1352577" y="3388379"/>
            <a:chExt cx="7707018" cy="1855219"/>
          </a:xfrm>
        </p:grpSpPr>
        <p:sp>
          <p:nvSpPr>
            <p:cNvPr id="22" name="Rectangle: Folded Corner 21">
              <a:extLst>
                <a:ext uri="{FF2B5EF4-FFF2-40B4-BE49-F238E27FC236}">
                  <a16:creationId xmlns:a16="http://schemas.microsoft.com/office/drawing/2014/main" id="{09CFCE90-5AD7-02D4-6D95-3B9A5A9299EF}"/>
                </a:ext>
              </a:extLst>
            </p:cNvPr>
            <p:cNvSpPr/>
            <p:nvPr/>
          </p:nvSpPr>
          <p:spPr>
            <a:xfrm rot="10800000">
              <a:off x="1352577" y="3388379"/>
              <a:ext cx="7707018" cy="1855219"/>
            </a:xfrm>
            <a:prstGeom prst="foldedCorner">
              <a:avLst>
                <a:gd name="adj" fmla="val 8561"/>
              </a:avLst>
            </a:prstGeom>
            <a:solidFill>
              <a:srgbClr val="FFFFCC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584ECFB-E577-8A2D-1BA3-F82400B6DF99}"/>
                </a:ext>
              </a:extLst>
            </p:cNvPr>
            <p:cNvSpPr txBox="1"/>
            <p:nvPr/>
          </p:nvSpPr>
          <p:spPr>
            <a:xfrm>
              <a:off x="1442491" y="3388381"/>
              <a:ext cx="751135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342900" indent="-34290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GB" sz="2800" b="1">
                  <a:solidFill>
                    <a:srgbClr val="002F8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Use of two-stage calls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531B54E5-A97A-D833-D0FA-8344A8DD37EA}"/>
              </a:ext>
            </a:extLst>
          </p:cNvPr>
          <p:cNvSpPr txBox="1"/>
          <p:nvPr/>
        </p:nvSpPr>
        <p:spPr>
          <a:xfrm>
            <a:off x="583014" y="1020590"/>
            <a:ext cx="7286514" cy="178510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‘Newcomer’ &amp; SME-friendly topics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Includes </a:t>
            </a:r>
            <a:r>
              <a:rPr lang="en-GB" b="1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topics specifically designed to encourage SMEs, start-ups and scale-ups, civil society organisations and small public administrations participation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More topics </a:t>
            </a:r>
            <a:r>
              <a:rPr lang="en-GB" b="1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allowing financial support to third parties</a:t>
            </a:r>
            <a:r>
              <a:rPr lang="en-GB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^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F57D9A1-50CF-4814-0BC3-65D47245085C}"/>
              </a:ext>
            </a:extLst>
          </p:cNvPr>
          <p:cNvSpPr txBox="1"/>
          <p:nvPr/>
        </p:nvSpPr>
        <p:spPr>
          <a:xfrm>
            <a:off x="1432331" y="3111467"/>
            <a:ext cx="7511354" cy="186204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 of two-stage calls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41 call topics with two-stage evaluation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Mostly blind evaluation of short proposals </a:t>
            </a:r>
            <a:r>
              <a:rPr lang="en-GB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to overcome risk of bias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Shorter time to grant </a:t>
            </a:r>
            <a:r>
              <a:rPr lang="en-GB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through shorter first stage submission period and simplification of evaluation process (from 17m to 14m)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01BF207-0F99-A3E2-C10C-81B64F932F7A}"/>
              </a:ext>
            </a:extLst>
          </p:cNvPr>
          <p:cNvSpPr txBox="1"/>
          <p:nvPr/>
        </p:nvSpPr>
        <p:spPr>
          <a:xfrm>
            <a:off x="2347120" y="5304721"/>
            <a:ext cx="8025527" cy="12311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Reduces complexity of proposal template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Simplification</a:t>
            </a:r>
            <a:r>
              <a:rPr lang="en-GB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requirements for the </a:t>
            </a:r>
            <a:r>
              <a:rPr lang="en-GB" b="1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impact and implementation sections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Reduction in overall page limit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A029A30-87EF-243D-4D43-A0F515C4773A}"/>
              </a:ext>
            </a:extLst>
          </p:cNvPr>
          <p:cNvGrpSpPr/>
          <p:nvPr/>
        </p:nvGrpSpPr>
        <p:grpSpPr>
          <a:xfrm>
            <a:off x="10678160" y="5515101"/>
            <a:ext cx="1450459" cy="1258329"/>
            <a:chOff x="10678160" y="5515101"/>
            <a:chExt cx="1450459" cy="1258329"/>
          </a:xfrm>
        </p:grpSpPr>
        <p:sp>
          <p:nvSpPr>
            <p:cNvPr id="15" name="Rectangle: Folded Corner 14">
              <a:extLst>
                <a:ext uri="{FF2B5EF4-FFF2-40B4-BE49-F238E27FC236}">
                  <a16:creationId xmlns:a16="http://schemas.microsoft.com/office/drawing/2014/main" id="{FA51F3DE-D34B-3307-5C3F-9000FBFCDAA8}"/>
                </a:ext>
              </a:extLst>
            </p:cNvPr>
            <p:cNvSpPr/>
            <p:nvPr/>
          </p:nvSpPr>
          <p:spPr>
            <a:xfrm rot="10800000">
              <a:off x="10678160" y="5515101"/>
              <a:ext cx="1422400" cy="1258329"/>
            </a:xfrm>
            <a:prstGeom prst="foldedCorner">
              <a:avLst>
                <a:gd name="adj" fmla="val 8561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65B3311-90C9-C521-34C3-CE99E6DBD5CB}"/>
                </a:ext>
              </a:extLst>
            </p:cNvPr>
            <p:cNvSpPr txBox="1"/>
            <p:nvPr/>
          </p:nvSpPr>
          <p:spPr>
            <a:xfrm>
              <a:off x="10779011" y="5552164"/>
              <a:ext cx="1349608" cy="117968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GB" sz="1400" b="1" dirty="0">
                  <a:solidFill>
                    <a:srgbClr val="A72D99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Work Programme 2026-2027 – 1. General Introduction</a:t>
              </a:r>
              <a:endParaRPr lang="en-GB" sz="1400" b="1" dirty="0">
                <a:solidFill>
                  <a:srgbClr val="A72D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17FD03C-DA11-AE5E-D225-F2064129E7D7}"/>
              </a:ext>
            </a:extLst>
          </p:cNvPr>
          <p:cNvGrpSpPr/>
          <p:nvPr/>
        </p:nvGrpSpPr>
        <p:grpSpPr>
          <a:xfrm>
            <a:off x="7782655" y="1375584"/>
            <a:ext cx="3396329" cy="1328584"/>
            <a:chOff x="9277979" y="1891381"/>
            <a:chExt cx="2372786" cy="1328585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sp>
          <p:nvSpPr>
            <p:cNvPr id="27" name="Rectangle: Folded Corner 26">
              <a:extLst>
                <a:ext uri="{FF2B5EF4-FFF2-40B4-BE49-F238E27FC236}">
                  <a16:creationId xmlns:a16="http://schemas.microsoft.com/office/drawing/2014/main" id="{07520E0E-9D61-CB1B-0578-E7151E15F1A3}"/>
                </a:ext>
              </a:extLst>
            </p:cNvPr>
            <p:cNvSpPr/>
            <p:nvPr/>
          </p:nvSpPr>
          <p:spPr>
            <a:xfrm rot="10800000">
              <a:off x="9277979" y="1891381"/>
              <a:ext cx="2372786" cy="1328585"/>
            </a:xfrm>
            <a:prstGeom prst="foldedCorner">
              <a:avLst>
                <a:gd name="adj" fmla="val 8561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C2E2E99-293F-B91B-2CBD-62A88F65AA6C}"/>
                </a:ext>
              </a:extLst>
            </p:cNvPr>
            <p:cNvSpPr txBox="1"/>
            <p:nvPr/>
          </p:nvSpPr>
          <p:spPr>
            <a:xfrm>
              <a:off x="9277979" y="1953798"/>
              <a:ext cx="2372785" cy="1200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GB" sz="1200">
                  <a:solidFill>
                    <a:srgbClr val="002F8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^Grants with </a:t>
              </a:r>
              <a:r>
                <a:rPr lang="en-GB" sz="1200" b="1">
                  <a:solidFill>
                    <a:srgbClr val="A72D99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financial support to third parties </a:t>
              </a:r>
              <a:endParaRPr lang="en-GB" sz="1200" b="1">
                <a:solidFill>
                  <a:srgbClr val="A72D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r>
                <a:rPr lang="en-GB" sz="1200">
                  <a:solidFill>
                    <a:srgbClr val="002F8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(‘FSTP’ or ‘cascade funding’) are EU grants which include a budget window that can be used by the beneficiaries to publish calls for recipients downstream, in cascade mode. They are allowed if the call conditions of the EU call/topic provide for it</a:t>
              </a:r>
            </a:p>
          </p:txBody>
        </p:sp>
      </p:grp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8E28700D-BF43-5B2C-4AE3-875AC16A5651}"/>
              </a:ext>
            </a:extLst>
          </p:cNvPr>
          <p:cNvSpPr/>
          <p:nvPr/>
        </p:nvSpPr>
        <p:spPr>
          <a:xfrm rot="16200000">
            <a:off x="5694230" y="-5593282"/>
            <a:ext cx="778813" cy="12025033"/>
          </a:xfrm>
          <a:prstGeom prst="roundRect">
            <a:avLst>
              <a:gd name="adj" fmla="val 6021"/>
            </a:avLst>
          </a:prstGeom>
          <a:gradFill>
            <a:gsLst>
              <a:gs pos="1000">
                <a:srgbClr val="9DD4E6"/>
              </a:gs>
              <a:gs pos="100000">
                <a:srgbClr val="AAD36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2FBCAD3-811E-88FC-CE48-8A9D5B99A197}"/>
              </a:ext>
            </a:extLst>
          </p:cNvPr>
          <p:cNvSpPr txBox="1"/>
          <p:nvPr/>
        </p:nvSpPr>
        <p:spPr>
          <a:xfrm>
            <a:off x="583014" y="-86091"/>
            <a:ext cx="11513139" cy="101566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sz="4400" b="1">
                <a:solidFill>
                  <a:srgbClr val="002060"/>
                </a:solidFill>
              </a:rPr>
              <a:t>Key Novelties – </a:t>
            </a:r>
            <a:r>
              <a:rPr lang="en-GB" sz="6000" b="1">
                <a:solidFill>
                  <a:srgbClr val="002060"/>
                </a:solidFill>
              </a:rPr>
              <a:t>General Introduction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ED87299-8A24-B549-8A73-2537C18CFCF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991" y="6403399"/>
            <a:ext cx="1036400" cy="30490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9019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E5172-A79C-F45A-D797-5FE765D84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57B27758-6DDC-F2AB-4FD0-2C071E0EEE55}"/>
              </a:ext>
            </a:extLst>
          </p:cNvPr>
          <p:cNvGrpSpPr/>
          <p:nvPr/>
        </p:nvGrpSpPr>
        <p:grpSpPr>
          <a:xfrm>
            <a:off x="577503" y="934229"/>
            <a:ext cx="7112348" cy="2177519"/>
            <a:chOff x="670289" y="1398595"/>
            <a:chExt cx="7479931" cy="1829396"/>
          </a:xfrm>
        </p:grpSpPr>
        <p:sp>
          <p:nvSpPr>
            <p:cNvPr id="21" name="Rectangle: Folded Corner 20">
              <a:extLst>
                <a:ext uri="{FF2B5EF4-FFF2-40B4-BE49-F238E27FC236}">
                  <a16:creationId xmlns:a16="http://schemas.microsoft.com/office/drawing/2014/main" id="{E79658F7-385E-5F49-912A-7038B7F0D3D2}"/>
                </a:ext>
              </a:extLst>
            </p:cNvPr>
            <p:cNvSpPr/>
            <p:nvPr/>
          </p:nvSpPr>
          <p:spPr>
            <a:xfrm rot="10800000">
              <a:off x="670289" y="1398595"/>
              <a:ext cx="7286513" cy="1829396"/>
            </a:xfrm>
            <a:prstGeom prst="foldedCorner">
              <a:avLst>
                <a:gd name="adj" fmla="val 8561"/>
              </a:avLst>
            </a:prstGeom>
            <a:solidFill>
              <a:srgbClr val="FFFFCC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B32D550-8C68-F1BE-7AF8-E9CEB953E7D3}"/>
                </a:ext>
              </a:extLst>
            </p:cNvPr>
            <p:cNvSpPr txBox="1"/>
            <p:nvPr/>
          </p:nvSpPr>
          <p:spPr>
            <a:xfrm>
              <a:off x="673047" y="1398596"/>
              <a:ext cx="7477173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342900" indent="-34290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GB" sz="2800" b="1">
                  <a:solidFill>
                    <a:srgbClr val="002F8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Page Limits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7A30ADDA-65DA-3982-5F20-78BE6636A8CC}"/>
              </a:ext>
            </a:extLst>
          </p:cNvPr>
          <p:cNvSpPr txBox="1"/>
          <p:nvPr/>
        </p:nvSpPr>
        <p:spPr>
          <a:xfrm>
            <a:off x="583014" y="934230"/>
            <a:ext cx="6681386" cy="21775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Limits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Full application reduced </a:t>
            </a:r>
          </a:p>
          <a:p>
            <a:pPr marL="1257300" lvl="2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40 from 45 </a:t>
            </a:r>
            <a:r>
              <a:rPr lang="en-GB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pages for </a:t>
            </a:r>
            <a:r>
              <a:rPr lang="en-GB" b="1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RIAs &amp; IAs </a:t>
            </a:r>
            <a:r>
              <a:rPr lang="en-GB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(Lump Sum 45 from 50)</a:t>
            </a:r>
            <a:endParaRPr lang="en-GB" sz="2200" b="1" dirty="0">
              <a:solidFill>
                <a:srgbClr val="002F8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257300" lvl="2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 from 30 </a:t>
            </a:r>
            <a:r>
              <a:rPr lang="en-GB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</a:t>
            </a:r>
            <a:r>
              <a:rPr lang="en-GB" b="1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CSAs</a:t>
            </a:r>
            <a:r>
              <a:rPr lang="en-GB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(Lump Sum 28 from 33)</a:t>
            </a:r>
          </a:p>
          <a:p>
            <a:pPr marL="1257300" lvl="2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65 form 70 </a:t>
            </a:r>
            <a:r>
              <a:rPr lang="en-GB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</a:t>
            </a:r>
            <a:r>
              <a:rPr lang="en-GB" b="1" dirty="0" err="1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CoFund</a:t>
            </a:r>
            <a:endParaRPr lang="en-GB" b="1" dirty="0">
              <a:solidFill>
                <a:srgbClr val="002F8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257300" lvl="2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First-stage remains 10 pages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AE80912-B0DB-0B86-857E-A3F1C4860703}"/>
              </a:ext>
            </a:extLst>
          </p:cNvPr>
          <p:cNvGrpSpPr/>
          <p:nvPr/>
        </p:nvGrpSpPr>
        <p:grpSpPr>
          <a:xfrm>
            <a:off x="2439628" y="5436018"/>
            <a:ext cx="8053594" cy="1335621"/>
            <a:chOff x="1775500" y="5448278"/>
            <a:chExt cx="8053594" cy="1297930"/>
          </a:xfrm>
        </p:grpSpPr>
        <p:sp>
          <p:nvSpPr>
            <p:cNvPr id="24" name="Rectangle: Folded Corner 23">
              <a:extLst>
                <a:ext uri="{FF2B5EF4-FFF2-40B4-BE49-F238E27FC236}">
                  <a16:creationId xmlns:a16="http://schemas.microsoft.com/office/drawing/2014/main" id="{F9813404-45BE-862E-1165-5FD8B623B51F}"/>
                </a:ext>
              </a:extLst>
            </p:cNvPr>
            <p:cNvSpPr/>
            <p:nvPr/>
          </p:nvSpPr>
          <p:spPr>
            <a:xfrm rot="10800000">
              <a:off x="1775500" y="5448278"/>
              <a:ext cx="7983179" cy="1297930"/>
            </a:xfrm>
            <a:prstGeom prst="foldedCorner">
              <a:avLst>
                <a:gd name="adj" fmla="val 15215"/>
              </a:avLst>
            </a:prstGeom>
            <a:solidFill>
              <a:srgbClr val="FFFFCC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2225B3E-96D7-8962-AC82-BE1B989C4697}"/>
                </a:ext>
              </a:extLst>
            </p:cNvPr>
            <p:cNvSpPr txBox="1"/>
            <p:nvPr/>
          </p:nvSpPr>
          <p:spPr>
            <a:xfrm>
              <a:off x="1803567" y="5515101"/>
              <a:ext cx="8025527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342900" indent="-34290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GB" sz="2800" b="1">
                  <a:solidFill>
                    <a:srgbClr val="002F8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Associated Countries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C595D64-CA57-E399-3796-C2E85F22CF95}"/>
              </a:ext>
            </a:extLst>
          </p:cNvPr>
          <p:cNvGrpSpPr/>
          <p:nvPr/>
        </p:nvGrpSpPr>
        <p:grpSpPr>
          <a:xfrm>
            <a:off x="1547907" y="3234697"/>
            <a:ext cx="7707018" cy="2138915"/>
            <a:chOff x="1352577" y="3388379"/>
            <a:chExt cx="7707018" cy="1855219"/>
          </a:xfrm>
        </p:grpSpPr>
        <p:sp>
          <p:nvSpPr>
            <p:cNvPr id="22" name="Rectangle: Folded Corner 21">
              <a:extLst>
                <a:ext uri="{FF2B5EF4-FFF2-40B4-BE49-F238E27FC236}">
                  <a16:creationId xmlns:a16="http://schemas.microsoft.com/office/drawing/2014/main" id="{3EF4182C-5D5B-E6E5-808F-C727BE493286}"/>
                </a:ext>
              </a:extLst>
            </p:cNvPr>
            <p:cNvSpPr/>
            <p:nvPr/>
          </p:nvSpPr>
          <p:spPr>
            <a:xfrm rot="10800000">
              <a:off x="1352577" y="3388379"/>
              <a:ext cx="7707018" cy="1855219"/>
            </a:xfrm>
            <a:prstGeom prst="foldedCorner">
              <a:avLst>
                <a:gd name="adj" fmla="val 8561"/>
              </a:avLst>
            </a:prstGeom>
            <a:solidFill>
              <a:srgbClr val="FFFFCC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3F23343-984E-8A8C-AAAF-F99DF7D85755}"/>
                </a:ext>
              </a:extLst>
            </p:cNvPr>
            <p:cNvSpPr txBox="1"/>
            <p:nvPr/>
          </p:nvSpPr>
          <p:spPr>
            <a:xfrm>
              <a:off x="1442491" y="3388381"/>
              <a:ext cx="751135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342900" indent="-34290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GB" sz="2800" b="1">
                  <a:solidFill>
                    <a:srgbClr val="002F8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Eligibility Rules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E53905E8-2431-97D5-99D1-6EA5B19703F9}"/>
              </a:ext>
            </a:extLst>
          </p:cNvPr>
          <p:cNvSpPr txBox="1"/>
          <p:nvPr/>
        </p:nvSpPr>
        <p:spPr>
          <a:xfrm>
            <a:off x="1637821" y="3235339"/>
            <a:ext cx="7511354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800" b="1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Eligibility Rules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b="1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China excluded </a:t>
            </a:r>
            <a:r>
              <a:rPr lang="en-GB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from IA </a:t>
            </a:r>
            <a:r>
              <a:rPr lang="en-GB" u="sng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most RIAs </a:t>
            </a:r>
            <a:r>
              <a:rPr lang="en-GB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(except for specific destinations e.g., Cluster 2, parts of Cluster 5 &amp; 6, Missions, Widening)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Chinese universities linked to MIIT barred from all actions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Entities controlled by China cannot join IAs in AI, semiconductors, quantum, biotech.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1A21853-C9DA-B401-0429-A7157B395C1B}"/>
              </a:ext>
            </a:extLst>
          </p:cNvPr>
          <p:cNvSpPr txBox="1"/>
          <p:nvPr/>
        </p:nvSpPr>
        <p:spPr>
          <a:xfrm>
            <a:off x="2467688" y="5509274"/>
            <a:ext cx="8025527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Associated Countries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Republic of Korea (Pillar II) &amp; Switzerland (entire Programme form 2025)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Egypt (entire Programme form 2025) &amp; Japan (Pillar II from 2026) </a:t>
            </a:r>
            <a:endParaRPr lang="en-GB" dirty="0">
              <a:solidFill>
                <a:srgbClr val="002F8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D3D2339-E89F-BB0F-9138-856C3CE549D0}"/>
              </a:ext>
            </a:extLst>
          </p:cNvPr>
          <p:cNvGrpSpPr/>
          <p:nvPr/>
        </p:nvGrpSpPr>
        <p:grpSpPr>
          <a:xfrm>
            <a:off x="10678160" y="5515101"/>
            <a:ext cx="1450459" cy="1258329"/>
            <a:chOff x="10678160" y="5515101"/>
            <a:chExt cx="1450459" cy="1258329"/>
          </a:xfrm>
        </p:grpSpPr>
        <p:sp>
          <p:nvSpPr>
            <p:cNvPr id="15" name="Rectangle: Folded Corner 14">
              <a:extLst>
                <a:ext uri="{FF2B5EF4-FFF2-40B4-BE49-F238E27FC236}">
                  <a16:creationId xmlns:a16="http://schemas.microsoft.com/office/drawing/2014/main" id="{D0F8928A-3751-65B1-A25B-037B68475366}"/>
                </a:ext>
              </a:extLst>
            </p:cNvPr>
            <p:cNvSpPr/>
            <p:nvPr/>
          </p:nvSpPr>
          <p:spPr>
            <a:xfrm rot="10800000">
              <a:off x="10678160" y="5515101"/>
              <a:ext cx="1422400" cy="1258329"/>
            </a:xfrm>
            <a:prstGeom prst="foldedCorner">
              <a:avLst>
                <a:gd name="adj" fmla="val 8561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C1EF757-877A-0D63-3B16-00CDC3BFFFE7}"/>
                </a:ext>
              </a:extLst>
            </p:cNvPr>
            <p:cNvSpPr txBox="1"/>
            <p:nvPr/>
          </p:nvSpPr>
          <p:spPr>
            <a:xfrm>
              <a:off x="10779011" y="5649452"/>
              <a:ext cx="1349608" cy="95410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GB" sz="1400" b="1" dirty="0">
                  <a:solidFill>
                    <a:srgbClr val="A72D99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Work Programme 2026-2027 - 15. General Annex</a:t>
              </a:r>
              <a:endParaRPr lang="en-GB" sz="1400" b="1" dirty="0">
                <a:solidFill>
                  <a:srgbClr val="A72D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8437FA44-855E-88D6-7A2C-6B3D97F6EC63}"/>
              </a:ext>
            </a:extLst>
          </p:cNvPr>
          <p:cNvSpPr/>
          <p:nvPr/>
        </p:nvSpPr>
        <p:spPr>
          <a:xfrm rot="16200000">
            <a:off x="5694230" y="-5593282"/>
            <a:ext cx="778813" cy="12025033"/>
          </a:xfrm>
          <a:prstGeom prst="roundRect">
            <a:avLst>
              <a:gd name="adj" fmla="val 6021"/>
            </a:avLst>
          </a:prstGeom>
          <a:gradFill>
            <a:gsLst>
              <a:gs pos="1000">
                <a:srgbClr val="9DD4E6"/>
              </a:gs>
              <a:gs pos="100000">
                <a:srgbClr val="AAD36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4E4C721-4E2A-9DC7-CAFE-1C4825381FB9}"/>
              </a:ext>
            </a:extLst>
          </p:cNvPr>
          <p:cNvSpPr txBox="1"/>
          <p:nvPr/>
        </p:nvSpPr>
        <p:spPr>
          <a:xfrm>
            <a:off x="583014" y="-86091"/>
            <a:ext cx="11513139" cy="101566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sz="4400" b="1">
                <a:solidFill>
                  <a:srgbClr val="002060"/>
                </a:solidFill>
              </a:rPr>
              <a:t>Key Novelties – </a:t>
            </a:r>
            <a:r>
              <a:rPr lang="en-GB" sz="6000" b="1">
                <a:solidFill>
                  <a:srgbClr val="002060"/>
                </a:solidFill>
              </a:rPr>
              <a:t>General Annexes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EC2C6B0-8A98-B662-CB61-4AF50739586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991" y="6403399"/>
            <a:ext cx="1036400" cy="30490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8470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80C563-A303-C82E-A09B-417E8E0F4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54F8769-F5E1-9465-70C0-7C0BB9C95FAD}"/>
              </a:ext>
            </a:extLst>
          </p:cNvPr>
          <p:cNvGrpSpPr/>
          <p:nvPr/>
        </p:nvGrpSpPr>
        <p:grpSpPr>
          <a:xfrm>
            <a:off x="2164142" y="3920121"/>
            <a:ext cx="6607782" cy="2017130"/>
            <a:chOff x="1352577" y="3388379"/>
            <a:chExt cx="7707018" cy="1855219"/>
          </a:xfrm>
        </p:grpSpPr>
        <p:sp>
          <p:nvSpPr>
            <p:cNvPr id="22" name="Rectangle: Folded Corner 21">
              <a:extLst>
                <a:ext uri="{FF2B5EF4-FFF2-40B4-BE49-F238E27FC236}">
                  <a16:creationId xmlns:a16="http://schemas.microsoft.com/office/drawing/2014/main" id="{604A5F1F-3707-96ED-30EE-E40545B37787}"/>
                </a:ext>
              </a:extLst>
            </p:cNvPr>
            <p:cNvSpPr/>
            <p:nvPr/>
          </p:nvSpPr>
          <p:spPr>
            <a:xfrm rot="10800000">
              <a:off x="1352577" y="3388379"/>
              <a:ext cx="7707018" cy="1855219"/>
            </a:xfrm>
            <a:prstGeom prst="foldedCorner">
              <a:avLst>
                <a:gd name="adj" fmla="val 8561"/>
              </a:avLst>
            </a:prstGeom>
            <a:solidFill>
              <a:srgbClr val="FFFFCC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FED4F4C-4F75-C62F-1F61-B30F5587AB86}"/>
                </a:ext>
              </a:extLst>
            </p:cNvPr>
            <p:cNvSpPr txBox="1"/>
            <p:nvPr/>
          </p:nvSpPr>
          <p:spPr>
            <a:xfrm>
              <a:off x="1442491" y="3388381"/>
              <a:ext cx="751135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342900" indent="-34290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GB" sz="2800" b="1">
                  <a:solidFill>
                    <a:srgbClr val="002F8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Two-Stage Evaluation Threshold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2996ED45-8ED8-17B0-FBAB-272898404C5F}"/>
              </a:ext>
            </a:extLst>
          </p:cNvPr>
          <p:cNvSpPr txBox="1"/>
          <p:nvPr/>
        </p:nvSpPr>
        <p:spPr>
          <a:xfrm>
            <a:off x="2241355" y="3920762"/>
            <a:ext cx="751135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800" b="1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Two-Stage Evaluation Threshold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b="1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Increased oversubscription target for stage 2 via changes</a:t>
            </a:r>
          </a:p>
          <a:p>
            <a:pPr marL="806450" lvl="1">
              <a:spcAft>
                <a:spcPts val="600"/>
              </a:spcAft>
            </a:pPr>
            <a:r>
              <a:rPr lang="en-GB" b="1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stage 1</a:t>
            </a:r>
            <a:r>
              <a:rPr lang="en-GB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assessment</a:t>
            </a:r>
            <a:r>
              <a:rPr lang="en-GB" baseline="3000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%</a:t>
            </a:r>
            <a:r>
              <a:rPr lang="en-GB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1257300" lvl="2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2025: Budget target = 1.5–2× available budget</a:t>
            </a:r>
          </a:p>
          <a:p>
            <a:pPr marL="1257300" lvl="2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2026–2027: Budget target = </a:t>
            </a:r>
            <a:r>
              <a:rPr lang="en-GB" b="1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2–3× available budget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AEF4A37-161B-9CCD-8391-AE1184609AEF}"/>
              </a:ext>
            </a:extLst>
          </p:cNvPr>
          <p:cNvGrpSpPr/>
          <p:nvPr/>
        </p:nvGrpSpPr>
        <p:grpSpPr>
          <a:xfrm>
            <a:off x="1072802" y="1178030"/>
            <a:ext cx="7479931" cy="2484611"/>
            <a:chOff x="670289" y="1398595"/>
            <a:chExt cx="7479931" cy="1829396"/>
          </a:xfrm>
        </p:grpSpPr>
        <p:sp>
          <p:nvSpPr>
            <p:cNvPr id="21" name="Rectangle: Folded Corner 20">
              <a:extLst>
                <a:ext uri="{FF2B5EF4-FFF2-40B4-BE49-F238E27FC236}">
                  <a16:creationId xmlns:a16="http://schemas.microsoft.com/office/drawing/2014/main" id="{B15EEFBE-1D80-29CC-F03C-3BA5E14BD61B}"/>
                </a:ext>
              </a:extLst>
            </p:cNvPr>
            <p:cNvSpPr/>
            <p:nvPr/>
          </p:nvSpPr>
          <p:spPr>
            <a:xfrm rot="10800000">
              <a:off x="670289" y="1398595"/>
              <a:ext cx="7286513" cy="1829396"/>
            </a:xfrm>
            <a:prstGeom prst="foldedCorner">
              <a:avLst>
                <a:gd name="adj" fmla="val 8561"/>
              </a:avLst>
            </a:prstGeom>
            <a:solidFill>
              <a:srgbClr val="FFFFCC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2ED8893-DA55-85AF-5933-7E5EAFCEE1BA}"/>
                </a:ext>
              </a:extLst>
            </p:cNvPr>
            <p:cNvSpPr txBox="1"/>
            <p:nvPr/>
          </p:nvSpPr>
          <p:spPr>
            <a:xfrm>
              <a:off x="673047" y="1398596"/>
              <a:ext cx="7477173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342900" indent="-34290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GB" sz="2800" b="1">
                  <a:solidFill>
                    <a:srgbClr val="002F8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Gender Equality Plans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DF8176BC-761A-5E24-9CBC-502087BCDEE4}"/>
              </a:ext>
            </a:extLst>
          </p:cNvPr>
          <p:cNvSpPr txBox="1"/>
          <p:nvPr/>
        </p:nvSpPr>
        <p:spPr>
          <a:xfrm>
            <a:off x="1078314" y="1178032"/>
            <a:ext cx="7286514" cy="249299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Gender Equality Plans</a:t>
            </a:r>
          </a:p>
          <a:p>
            <a:pPr marL="357188" lvl="1"/>
            <a:r>
              <a:rPr lang="en-GB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 in 2025 – applies to all public bodies, ROs or HEIs </a:t>
            </a:r>
          </a:p>
          <a:p>
            <a:pPr marL="357188" lvl="1">
              <a:spcAft>
                <a:spcPts val="600"/>
              </a:spcAft>
            </a:pPr>
            <a:r>
              <a:rPr lang="en-GB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(inc. private owned) legal entities in MS/AS but: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Now applies retroactive </a:t>
            </a:r>
            <a:r>
              <a:rPr lang="en-GB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grants awarded under calls with deadlines in 2022 onwards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Requires data collection and monitoring to be reported at least every two years </a:t>
            </a:r>
            <a:r>
              <a:rPr lang="en-GB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based on indicators, as opposed to annually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2634F66-3A6D-C7D3-5DEA-E6C7044D5BD3}"/>
              </a:ext>
            </a:extLst>
          </p:cNvPr>
          <p:cNvGrpSpPr/>
          <p:nvPr/>
        </p:nvGrpSpPr>
        <p:grpSpPr>
          <a:xfrm>
            <a:off x="8633555" y="4264394"/>
            <a:ext cx="1678845" cy="1328584"/>
            <a:chOff x="9277979" y="1891381"/>
            <a:chExt cx="2372786" cy="1328585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sp>
          <p:nvSpPr>
            <p:cNvPr id="27" name="Rectangle: Folded Corner 26">
              <a:extLst>
                <a:ext uri="{FF2B5EF4-FFF2-40B4-BE49-F238E27FC236}">
                  <a16:creationId xmlns:a16="http://schemas.microsoft.com/office/drawing/2014/main" id="{61374227-00BD-A053-7FAC-C5725E2E2A30}"/>
                </a:ext>
              </a:extLst>
            </p:cNvPr>
            <p:cNvSpPr/>
            <p:nvPr/>
          </p:nvSpPr>
          <p:spPr>
            <a:xfrm rot="10800000">
              <a:off x="9277979" y="1891381"/>
              <a:ext cx="2372786" cy="1328585"/>
            </a:xfrm>
            <a:prstGeom prst="foldedCorner">
              <a:avLst>
                <a:gd name="adj" fmla="val 8561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33E2FD0-BF31-A48C-22A2-91CE2F6A860B}"/>
                </a:ext>
              </a:extLst>
            </p:cNvPr>
            <p:cNvSpPr txBox="1"/>
            <p:nvPr/>
          </p:nvSpPr>
          <p:spPr>
            <a:xfrm>
              <a:off x="9277979" y="1953798"/>
              <a:ext cx="2372785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GB" sz="1200" baseline="30000">
                  <a:solidFill>
                    <a:srgbClr val="002F8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% </a:t>
              </a:r>
              <a:r>
                <a:rPr lang="en-GB" sz="1200">
                  <a:solidFill>
                    <a:srgbClr val="002F8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‘Excellence’ and ‘Impact’ remain the assessment criteria at stage 1 - threshold is expected to normally be set at 8 or 8.5  </a:t>
              </a:r>
            </a:p>
          </p:txBody>
        </p:sp>
      </p:grp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CC0E413A-FE25-DD9A-EDB3-CA882E7130D1}"/>
              </a:ext>
            </a:extLst>
          </p:cNvPr>
          <p:cNvSpPr/>
          <p:nvPr/>
        </p:nvSpPr>
        <p:spPr>
          <a:xfrm rot="16200000">
            <a:off x="5694230" y="-5593282"/>
            <a:ext cx="778813" cy="12025033"/>
          </a:xfrm>
          <a:prstGeom prst="roundRect">
            <a:avLst>
              <a:gd name="adj" fmla="val 6021"/>
            </a:avLst>
          </a:prstGeom>
          <a:gradFill>
            <a:gsLst>
              <a:gs pos="1000">
                <a:srgbClr val="9DD4E6"/>
              </a:gs>
              <a:gs pos="100000">
                <a:srgbClr val="AAD36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4F744B4-ED12-C4D7-157C-EBD0FFE65F8D}"/>
              </a:ext>
            </a:extLst>
          </p:cNvPr>
          <p:cNvSpPr txBox="1"/>
          <p:nvPr/>
        </p:nvSpPr>
        <p:spPr>
          <a:xfrm>
            <a:off x="583014" y="-86091"/>
            <a:ext cx="11513139" cy="101566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sz="4400" b="1">
                <a:solidFill>
                  <a:srgbClr val="002060"/>
                </a:solidFill>
              </a:rPr>
              <a:t>Key Novelties – </a:t>
            </a:r>
            <a:r>
              <a:rPr lang="en-GB" sz="6000" b="1">
                <a:solidFill>
                  <a:srgbClr val="002060"/>
                </a:solidFill>
              </a:rPr>
              <a:t>General Annexes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3A29A61-0E53-339A-8509-A470C41023E1}"/>
              </a:ext>
            </a:extLst>
          </p:cNvPr>
          <p:cNvGrpSpPr/>
          <p:nvPr/>
        </p:nvGrpSpPr>
        <p:grpSpPr>
          <a:xfrm>
            <a:off x="10678160" y="5515101"/>
            <a:ext cx="1450459" cy="1258329"/>
            <a:chOff x="10678160" y="5515101"/>
            <a:chExt cx="1450459" cy="1258329"/>
          </a:xfrm>
        </p:grpSpPr>
        <p:sp>
          <p:nvSpPr>
            <p:cNvPr id="5" name="Rectangle: Folded Corner 4">
              <a:extLst>
                <a:ext uri="{FF2B5EF4-FFF2-40B4-BE49-F238E27FC236}">
                  <a16:creationId xmlns:a16="http://schemas.microsoft.com/office/drawing/2014/main" id="{BF58624B-2064-2CD9-8E60-1D6CA0715EC8}"/>
                </a:ext>
              </a:extLst>
            </p:cNvPr>
            <p:cNvSpPr/>
            <p:nvPr/>
          </p:nvSpPr>
          <p:spPr>
            <a:xfrm rot="10800000">
              <a:off x="10678160" y="5515101"/>
              <a:ext cx="1422400" cy="1258329"/>
            </a:xfrm>
            <a:prstGeom prst="foldedCorner">
              <a:avLst>
                <a:gd name="adj" fmla="val 8561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4271E0F-0AC4-99ED-79F4-85FD1F241AD8}"/>
                </a:ext>
              </a:extLst>
            </p:cNvPr>
            <p:cNvSpPr txBox="1"/>
            <p:nvPr/>
          </p:nvSpPr>
          <p:spPr>
            <a:xfrm>
              <a:off x="10779011" y="5649452"/>
              <a:ext cx="1349608" cy="95410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GB" sz="1400" b="1" dirty="0">
                  <a:solidFill>
                    <a:srgbClr val="A72D99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Work Programme 2026-2027 - 15. General Annex</a:t>
              </a:r>
              <a:endParaRPr lang="en-GB" sz="1400" b="1" dirty="0">
                <a:solidFill>
                  <a:srgbClr val="A72D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EEC16EF6-CC24-B70F-2FDA-B138033F23E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991" y="6403399"/>
            <a:ext cx="1036400" cy="30490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841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98604-AAFB-F80B-B7D5-53E964C3E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4D454F7C-3F23-917F-D77D-D791AC4A0170}"/>
              </a:ext>
            </a:extLst>
          </p:cNvPr>
          <p:cNvGrpSpPr/>
          <p:nvPr/>
        </p:nvGrpSpPr>
        <p:grpSpPr>
          <a:xfrm>
            <a:off x="1072802" y="1178030"/>
            <a:ext cx="10336878" cy="4328690"/>
            <a:chOff x="670289" y="1398595"/>
            <a:chExt cx="7479931" cy="1829396"/>
          </a:xfrm>
        </p:grpSpPr>
        <p:sp>
          <p:nvSpPr>
            <p:cNvPr id="21" name="Rectangle: Folded Corner 20">
              <a:extLst>
                <a:ext uri="{FF2B5EF4-FFF2-40B4-BE49-F238E27FC236}">
                  <a16:creationId xmlns:a16="http://schemas.microsoft.com/office/drawing/2014/main" id="{7958A6DE-04E7-EF2D-CFAC-89C02460C686}"/>
                </a:ext>
              </a:extLst>
            </p:cNvPr>
            <p:cNvSpPr/>
            <p:nvPr/>
          </p:nvSpPr>
          <p:spPr>
            <a:xfrm rot="10800000">
              <a:off x="670289" y="1398595"/>
              <a:ext cx="7286513" cy="1829396"/>
            </a:xfrm>
            <a:prstGeom prst="foldedCorner">
              <a:avLst>
                <a:gd name="adj" fmla="val 8561"/>
              </a:avLst>
            </a:prstGeom>
            <a:solidFill>
              <a:srgbClr val="FFFFCC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178AD4D-5B67-6B25-77F3-81F8948CB18C}"/>
                </a:ext>
              </a:extLst>
            </p:cNvPr>
            <p:cNvSpPr txBox="1"/>
            <p:nvPr/>
          </p:nvSpPr>
          <p:spPr>
            <a:xfrm>
              <a:off x="673047" y="1398596"/>
              <a:ext cx="7477173" cy="28616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342900" indent="-34290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endParaRPr lang="en-GB" sz="500" b="1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342900" indent="-34290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GB" sz="2800" b="1" dirty="0">
                  <a:solidFill>
                    <a:srgbClr val="002F8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Horizontal Activities</a:t>
              </a:r>
            </a:p>
          </p:txBody>
        </p:sp>
      </p:grp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DC0F9718-AE3E-61A2-3174-22C5C0A738F4}"/>
              </a:ext>
            </a:extLst>
          </p:cNvPr>
          <p:cNvSpPr/>
          <p:nvPr/>
        </p:nvSpPr>
        <p:spPr>
          <a:xfrm rot="16200000">
            <a:off x="5694230" y="-5593282"/>
            <a:ext cx="778813" cy="12025033"/>
          </a:xfrm>
          <a:prstGeom prst="roundRect">
            <a:avLst>
              <a:gd name="adj" fmla="val 6021"/>
            </a:avLst>
          </a:prstGeom>
          <a:gradFill>
            <a:gsLst>
              <a:gs pos="1000">
                <a:srgbClr val="9DD4E6"/>
              </a:gs>
              <a:gs pos="100000">
                <a:srgbClr val="AAD36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5E5E9EE-2570-FFD0-66BE-0688876623EF}"/>
              </a:ext>
            </a:extLst>
          </p:cNvPr>
          <p:cNvSpPr txBox="1"/>
          <p:nvPr/>
        </p:nvSpPr>
        <p:spPr>
          <a:xfrm>
            <a:off x="583014" y="-86091"/>
            <a:ext cx="11513139" cy="101566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sz="4400" b="1" dirty="0">
                <a:solidFill>
                  <a:srgbClr val="002060"/>
                </a:solidFill>
              </a:rPr>
              <a:t>Key Novelties – </a:t>
            </a:r>
            <a:r>
              <a:rPr lang="en-GB" sz="6000" b="1" dirty="0">
                <a:solidFill>
                  <a:srgbClr val="002060"/>
                </a:solidFill>
              </a:rPr>
              <a:t>Other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CB55918-E265-242A-951D-EA0885E73C7D}"/>
              </a:ext>
            </a:extLst>
          </p:cNvPr>
          <p:cNvGrpSpPr/>
          <p:nvPr/>
        </p:nvGrpSpPr>
        <p:grpSpPr>
          <a:xfrm>
            <a:off x="1077880" y="1329005"/>
            <a:ext cx="9955749" cy="3908762"/>
            <a:chOff x="1077880" y="1329005"/>
            <a:chExt cx="9955749" cy="390876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B26162A-F1A4-6BA6-ECCA-AD3E88A3B695}"/>
                </a:ext>
              </a:extLst>
            </p:cNvPr>
            <p:cNvSpPr txBox="1"/>
            <p:nvPr/>
          </p:nvSpPr>
          <p:spPr>
            <a:xfrm>
              <a:off x="1077880" y="1329005"/>
              <a:ext cx="7771480" cy="3908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342900" indent="-34290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GB" sz="2800" b="1" dirty="0">
                  <a:solidFill>
                    <a:srgbClr val="002F8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Horizontal Activities</a:t>
              </a:r>
            </a:p>
            <a:p>
              <a:pPr marL="342900" indent="-34290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GB" dirty="0">
                  <a:solidFill>
                    <a:srgbClr val="002F8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Groups the horizontal calls</a:t>
              </a:r>
            </a:p>
            <a:p>
              <a:pPr marL="342900" indent="-34290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GB" dirty="0">
                  <a:solidFill>
                    <a:srgbClr val="002F8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Aims to create critical mass and avoid duplication of budget</a:t>
              </a:r>
            </a:p>
            <a:p>
              <a:pPr marL="342900" indent="-34290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GB" b="1" dirty="0">
                  <a:solidFill>
                    <a:srgbClr val="002F8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Horizontal call - R&amp;I in Support of the Clean Industrial Deal </a:t>
              </a:r>
              <a:r>
                <a:rPr lang="en-GB" dirty="0">
                  <a:solidFill>
                    <a:srgbClr val="002F8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     </a:t>
              </a:r>
            </a:p>
            <a:p>
              <a:pPr marL="800100" lvl="1" indent="-34290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GB" sz="1600" dirty="0">
                  <a:solidFill>
                    <a:srgbClr val="002F8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HORIZON-CID-2026-01: €275m - 2xIA Call Topics - 16 projects - 15 Sept 2026</a:t>
              </a:r>
            </a:p>
            <a:p>
              <a:pPr marL="800100" lvl="1" indent="-34290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GB" sz="1600" dirty="0">
                  <a:solidFill>
                    <a:srgbClr val="002F8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HORIZON-CID-2027-01: €265m - 2xIA Call Topics - 16 projects - 15 Sept 2027</a:t>
              </a:r>
            </a:p>
            <a:p>
              <a:pPr marL="342900" indent="-34290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GB" b="1" dirty="0">
                  <a:solidFill>
                    <a:srgbClr val="002F8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Horizontal call - AI in science</a:t>
              </a:r>
            </a:p>
            <a:p>
              <a:pPr marL="800100" lvl="1" indent="-34290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GB" sz="1600" dirty="0">
                  <a:solidFill>
                    <a:srgbClr val="002F8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HORIZON-RAISE-2026-01: €27.8m - 2xRIA Call Topics - 2 projects - 21 April 2026</a:t>
              </a:r>
            </a:p>
            <a:p>
              <a:pPr marL="800100" lvl="1" indent="-34290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GB" sz="1600" dirty="0">
                  <a:solidFill>
                    <a:srgbClr val="002F8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HORIZON-RAISE-2027-01: €32m - 2xRIA Call Topics - 4 projects - 02 Feb 2027</a:t>
              </a:r>
            </a:p>
            <a:p>
              <a:pPr marL="342900" indent="-34290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GB" b="1" dirty="0">
                  <a:solidFill>
                    <a:srgbClr val="002F8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Horizontal call - RAISE Doctoral Networks for AI in Science</a:t>
              </a:r>
            </a:p>
            <a:p>
              <a:pPr marL="800100" lvl="1" indent="-34290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GB" sz="1600" dirty="0">
                  <a:solidFill>
                    <a:srgbClr val="002F8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HORIZON-RAISE-2026-01-MSCA: €30m - TMA Doctoral Networks - 24 Nov 2026</a:t>
              </a:r>
            </a:p>
          </p:txBody>
        </p:sp>
        <p:pic>
          <p:nvPicPr>
            <p:cNvPr id="9" name="Picture 8" descr="A white and blue cover page&#10;&#10;AI-generated content may be incorrect.">
              <a:extLst>
                <a:ext uri="{FF2B5EF4-FFF2-40B4-BE49-F238E27FC236}">
                  <a16:creationId xmlns:a16="http://schemas.microsoft.com/office/drawing/2014/main" id="{9443DB80-A0B9-D5EF-CC61-6E43F77EFA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22361" y="1932276"/>
              <a:ext cx="2311268" cy="3305491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DE690B0-2EC4-7680-6E5C-669FEFF80EF9}"/>
              </a:ext>
            </a:extLst>
          </p:cNvPr>
          <p:cNvGrpSpPr/>
          <p:nvPr/>
        </p:nvGrpSpPr>
        <p:grpSpPr>
          <a:xfrm>
            <a:off x="1765043" y="5709865"/>
            <a:ext cx="6728717" cy="845987"/>
            <a:chOff x="1765043" y="5709865"/>
            <a:chExt cx="6728717" cy="845987"/>
          </a:xfrm>
        </p:grpSpPr>
        <p:sp>
          <p:nvSpPr>
            <p:cNvPr id="15" name="Rectangle: Folded Corner 14">
              <a:extLst>
                <a:ext uri="{FF2B5EF4-FFF2-40B4-BE49-F238E27FC236}">
                  <a16:creationId xmlns:a16="http://schemas.microsoft.com/office/drawing/2014/main" id="{70D2BC87-F08B-928B-8B43-717B80D6FCBC}"/>
                </a:ext>
              </a:extLst>
            </p:cNvPr>
            <p:cNvSpPr/>
            <p:nvPr/>
          </p:nvSpPr>
          <p:spPr>
            <a:xfrm rot="10800000">
              <a:off x="1765043" y="5709865"/>
              <a:ext cx="6555997" cy="845987"/>
            </a:xfrm>
            <a:prstGeom prst="foldedCorner">
              <a:avLst>
                <a:gd name="adj" fmla="val 8561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6E3B3A0-7ED9-D26D-25B3-426239E497E8}"/>
                </a:ext>
              </a:extLst>
            </p:cNvPr>
            <p:cNvSpPr txBox="1"/>
            <p:nvPr/>
          </p:nvSpPr>
          <p:spPr>
            <a:xfrm>
              <a:off x="1996440" y="5809694"/>
              <a:ext cx="649732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b="1" dirty="0">
                  <a:solidFill>
                    <a:srgbClr val="A72D99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See also: Horizon Implementation day – Novelties in the 2026-2027 Horizon Europe work programme (20 January 2026)</a:t>
              </a:r>
              <a:endParaRPr lang="en-GB" b="1" dirty="0">
                <a:solidFill>
                  <a:srgbClr val="A72D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BE793E08-9009-557E-A5A6-E1EBD941628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991" y="6403399"/>
            <a:ext cx="1036400" cy="30490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3311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8218BB-DD6F-4760-9CAB-0E9041957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69E1FF5-AEAC-506C-7167-0B9B7E14069F}"/>
              </a:ext>
            </a:extLst>
          </p:cNvPr>
          <p:cNvSpPr txBox="1"/>
          <p:nvPr/>
        </p:nvSpPr>
        <p:spPr>
          <a:xfrm>
            <a:off x="403340" y="186808"/>
            <a:ext cx="8644140" cy="101566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sz="4400" b="1" dirty="0">
                <a:solidFill>
                  <a:srgbClr val="002060"/>
                </a:solidFill>
              </a:rPr>
              <a:t>UK NCP </a:t>
            </a:r>
            <a:r>
              <a:rPr lang="en-GB" sz="6000" b="1" dirty="0">
                <a:solidFill>
                  <a:srgbClr val="002060"/>
                </a:solidFill>
              </a:rPr>
              <a:t>Info Days/Training</a:t>
            </a:r>
            <a:endParaRPr lang="en-GB" sz="4400" b="1" dirty="0">
              <a:solidFill>
                <a:srgbClr val="00206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832CFD-D7AF-22C0-4189-D45258349EAE}"/>
              </a:ext>
            </a:extLst>
          </p:cNvPr>
          <p:cNvSpPr txBox="1"/>
          <p:nvPr/>
        </p:nvSpPr>
        <p:spPr>
          <a:xfrm>
            <a:off x="466570" y="1137701"/>
            <a:ext cx="820091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2200" b="1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Forthcoming events:</a:t>
            </a:r>
          </a:p>
          <a:p>
            <a:r>
              <a:rPr lang="en-GB" sz="2000" b="1" dirty="0">
                <a:solidFill>
                  <a:srgbClr val="A72D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Horizon Europe Reapply Masterclass 2026</a:t>
            </a:r>
            <a:endParaRPr lang="en-GB" sz="2000" b="1" dirty="0">
              <a:solidFill>
                <a:srgbClr val="A72D99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 Feb - Bristol; 11 Feb - Edinburgh; 4 Mar - Manchester; 18 Mar - London </a:t>
            </a:r>
          </a:p>
          <a:p>
            <a:pPr>
              <a:spcAft>
                <a:spcPts val="1200"/>
              </a:spcAft>
            </a:pPr>
            <a:endParaRPr lang="en-GB" sz="2200" b="1" dirty="0">
              <a:solidFill>
                <a:srgbClr val="002F8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CDCF9A-6CD6-A01D-5178-30CED61CFD4A}"/>
              </a:ext>
            </a:extLst>
          </p:cNvPr>
          <p:cNvSpPr txBox="1"/>
          <p:nvPr/>
        </p:nvSpPr>
        <p:spPr>
          <a:xfrm>
            <a:off x="511406" y="6240305"/>
            <a:ext cx="666155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200" b="1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Regularly check: </a:t>
            </a:r>
            <a:r>
              <a:rPr lang="en-GB" sz="2000" b="1" dirty="0">
                <a:solidFill>
                  <a:srgbClr val="A72D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past events </a:t>
            </a:r>
            <a:r>
              <a:rPr lang="en-GB" sz="2000" b="1" dirty="0">
                <a:solidFill>
                  <a:srgbClr val="A72D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&amp; </a:t>
            </a:r>
            <a:r>
              <a:rPr lang="en-GB" sz="2000" b="1" dirty="0">
                <a:solidFill>
                  <a:srgbClr val="A72D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forthcoming events</a:t>
            </a:r>
            <a:endParaRPr lang="en-GB" sz="2000" b="1" dirty="0">
              <a:solidFill>
                <a:srgbClr val="A72D99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 descr="A wooden signpost with different directions&#10;&#10;AI-generated content may be incorrect.">
            <a:extLst>
              <a:ext uri="{FF2B5EF4-FFF2-40B4-BE49-F238E27FC236}">
                <a16:creationId xmlns:a16="http://schemas.microsoft.com/office/drawing/2014/main" id="{BA870849-6105-5A73-7559-560B8B273F1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8889" r="19630"/>
          <a:stretch>
            <a:fillRect/>
          </a:stretch>
        </p:blipFill>
        <p:spPr>
          <a:xfrm>
            <a:off x="9148689" y="0"/>
            <a:ext cx="3362830" cy="6858000"/>
          </a:xfrm>
          <a:custGeom>
            <a:avLst/>
            <a:gdLst>
              <a:gd name="connsiteX0" fmla="*/ 0 w 6324600"/>
              <a:gd name="connsiteY0" fmla="*/ 0 h 6858000"/>
              <a:gd name="connsiteX1" fmla="*/ 6324600 w 6324600"/>
              <a:gd name="connsiteY1" fmla="*/ 0 h 6858000"/>
              <a:gd name="connsiteX2" fmla="*/ 6324600 w 6324600"/>
              <a:gd name="connsiteY2" fmla="*/ 6858000 h 6858000"/>
              <a:gd name="connsiteX3" fmla="*/ 0 w 63246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24600" h="6858000">
                <a:moveTo>
                  <a:pt x="0" y="0"/>
                </a:moveTo>
                <a:lnTo>
                  <a:pt x="6324600" y="0"/>
                </a:lnTo>
                <a:lnTo>
                  <a:pt x="63246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5B29C78-A46B-696C-6B66-36F427884E0F}"/>
              </a:ext>
            </a:extLst>
          </p:cNvPr>
          <p:cNvSpPr txBox="1"/>
          <p:nvPr/>
        </p:nvSpPr>
        <p:spPr>
          <a:xfrm>
            <a:off x="511406" y="2408536"/>
            <a:ext cx="7301634" cy="37394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GB" sz="2200" b="1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Recent events:</a:t>
            </a:r>
            <a:endParaRPr lang="en-GB" sz="2200" b="1" dirty="0">
              <a:solidFill>
                <a:srgbClr val="002F8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hlinkClick r:id="rId8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spcAft>
                <a:spcPts val="1200"/>
              </a:spcAft>
            </a:pPr>
            <a:r>
              <a:rPr lang="en-GB" sz="2000" b="1" dirty="0">
                <a:solidFill>
                  <a:srgbClr val="A72D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Unlocking Horizon Europe Cluster 5 Opportunities: Climate, Energy &amp; Mobility (2026–2027</a:t>
            </a:r>
            <a:r>
              <a:rPr lang="en-GB" sz="2000" b="1" dirty="0">
                <a:solidFill>
                  <a:srgbClr val="A72D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)</a:t>
            </a:r>
            <a:r>
              <a:rPr lang="en-GB" sz="2000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- 11th Nov 2025</a:t>
            </a:r>
          </a:p>
          <a:p>
            <a:pPr>
              <a:spcAft>
                <a:spcPts val="1200"/>
              </a:spcAft>
            </a:pPr>
            <a:r>
              <a:rPr lang="en-GB" sz="2000" b="1" dirty="0">
                <a:solidFill>
                  <a:srgbClr val="A72D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Horizon Europe: Adaptation to Climate Change and 100 Climate-Neutral &amp; Smart Cities</a:t>
            </a:r>
            <a:r>
              <a:rPr lang="en-GB" sz="2000" b="1" dirty="0">
                <a:solidFill>
                  <a:srgbClr val="A72D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- 13</a:t>
            </a:r>
            <a:r>
              <a:rPr lang="en-GB" sz="2000" baseline="30000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GB" sz="2000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Nov 2025</a:t>
            </a:r>
          </a:p>
          <a:p>
            <a:pPr>
              <a:spcAft>
                <a:spcPts val="1200"/>
              </a:spcAft>
            </a:pPr>
            <a:r>
              <a:rPr lang="en-GB" sz="2000" b="1" dirty="0">
                <a:solidFill>
                  <a:srgbClr val="A72D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2026 ERC Proof of Concept Grant </a:t>
            </a:r>
            <a:r>
              <a:rPr lang="en-GB" sz="2000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- 11th Dec 2025</a:t>
            </a:r>
          </a:p>
          <a:p>
            <a:r>
              <a:rPr lang="en-GB" sz="2000" b="1" dirty="0">
                <a:solidFill>
                  <a:srgbClr val="A72D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EIC Pathfinder - </a:t>
            </a:r>
            <a:r>
              <a:rPr lang="en-GB" sz="2000" b="1" dirty="0" err="1">
                <a:solidFill>
                  <a:srgbClr val="A72D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DeepRAP</a:t>
            </a:r>
            <a:r>
              <a:rPr lang="en-GB" sz="2000" b="1" dirty="0">
                <a:solidFill>
                  <a:srgbClr val="A72D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 Deep Reasoning, abstraction &amp; planning towards trustworthy Cognitive AI Systems </a:t>
            </a:r>
            <a:r>
              <a:rPr lang="en-GB" sz="2000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11 Dec 2025</a:t>
            </a:r>
          </a:p>
          <a:p>
            <a:pPr>
              <a:spcBef>
                <a:spcPts val="300"/>
              </a:spcBef>
            </a:pPr>
            <a:r>
              <a:rPr lang="en-GB" sz="2000" b="1" dirty="0">
                <a:solidFill>
                  <a:srgbClr val="A72D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EIC Pathfinder Challenges</a:t>
            </a:r>
            <a:r>
              <a:rPr lang="en-GB" sz="2000" b="1" dirty="0">
                <a:solidFill>
                  <a:srgbClr val="A72D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2</a:t>
            </a:r>
            <a:r>
              <a:rPr lang="en-GB" sz="2000" baseline="30000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nd</a:t>
            </a:r>
            <a:r>
              <a:rPr lang="en-GB" sz="2000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/ 4</a:t>
            </a:r>
            <a:r>
              <a:rPr lang="en-GB" sz="2000" baseline="30000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GB" sz="2000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/ 11</a:t>
            </a:r>
            <a:r>
              <a:rPr lang="en-GB" sz="2000" baseline="30000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GB" sz="2000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Dec 2025</a:t>
            </a:r>
          </a:p>
          <a:p>
            <a:pPr>
              <a:spcBef>
                <a:spcPts val="300"/>
              </a:spcBef>
            </a:pPr>
            <a:r>
              <a:rPr lang="en-GB" sz="2000" b="1" dirty="0">
                <a:solidFill>
                  <a:srgbClr val="A72D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EIC Advanced Innovation Challenges (pilot) </a:t>
            </a:r>
            <a:r>
              <a:rPr lang="en-GB" sz="2000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4</a:t>
            </a:r>
            <a:r>
              <a:rPr lang="en-GB" sz="2000" baseline="30000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GB" sz="2000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Dec 2025</a:t>
            </a:r>
          </a:p>
        </p:txBody>
      </p:sp>
    </p:spTree>
    <p:extLst>
      <p:ext uri="{BB962C8B-B14F-4D97-AF65-F5344CB8AC3E}">
        <p14:creationId xmlns:p14="http://schemas.microsoft.com/office/powerpoint/2010/main" val="2154846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allAtOnce"/>
      <p:bldP spid="7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70EF2-1C38-9837-4BEA-AE56CB971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2A5D529-1E0A-3E22-EA18-9B50F10EE7EF}"/>
              </a:ext>
            </a:extLst>
          </p:cNvPr>
          <p:cNvSpPr txBox="1"/>
          <p:nvPr/>
        </p:nvSpPr>
        <p:spPr>
          <a:xfrm>
            <a:off x="403340" y="186808"/>
            <a:ext cx="7210310" cy="169277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sz="4400" b="1" dirty="0">
                <a:solidFill>
                  <a:srgbClr val="002060"/>
                </a:solidFill>
              </a:rPr>
              <a:t>European Commission </a:t>
            </a:r>
            <a:r>
              <a:rPr lang="en-GB" sz="6000" b="1" dirty="0">
                <a:solidFill>
                  <a:srgbClr val="002060"/>
                </a:solidFill>
              </a:rPr>
              <a:t>Info Days</a:t>
            </a:r>
            <a:endParaRPr lang="en-GB" sz="4400" b="1" dirty="0">
              <a:solidFill>
                <a:srgbClr val="00206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1E2176-9A4A-2015-76D2-6C43C7DC90CD}"/>
              </a:ext>
            </a:extLst>
          </p:cNvPr>
          <p:cNvSpPr txBox="1"/>
          <p:nvPr/>
        </p:nvSpPr>
        <p:spPr>
          <a:xfrm>
            <a:off x="466570" y="1819512"/>
            <a:ext cx="8200910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A72D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Cluster 1: Health </a:t>
            </a:r>
            <a:r>
              <a:rPr lang="en-GB" sz="2000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10 Feb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A72D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Cluster 2: Culture, creativity and inclusive society </a:t>
            </a:r>
            <a:r>
              <a:rPr lang="en-GB" sz="2000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26 Mar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A72D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Cluster 3: Civil security for society </a:t>
            </a:r>
            <a:r>
              <a:rPr lang="en-GB" sz="2000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4 Mar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A72D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Cluster 4: Digital, Industry and Space </a:t>
            </a:r>
            <a:r>
              <a:rPr lang="en-GB" sz="2000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29-30 Jan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A72D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Cluster 5: Climate, Energy and Mobility </a:t>
            </a:r>
            <a:r>
              <a:rPr lang="en-GB" sz="2000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15 Jan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A72D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Cluster 6: Food security, Bioeconomy, Natural Resources, Agriculture and Environment </a:t>
            </a:r>
            <a:r>
              <a:rPr lang="en-GB" sz="2000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22-23 Jan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A72D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WIDERA Widening </a:t>
            </a:r>
            <a:r>
              <a:rPr lang="en-GB" sz="2000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22 Jan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A72D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 Missions </a:t>
            </a:r>
            <a:r>
              <a:rPr lang="en-GB" sz="2000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20/21 Jan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A72D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Research Infrastructures </a:t>
            </a:r>
            <a:r>
              <a:rPr lang="en-GB" sz="2000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18 Mar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EIC</a:t>
            </a:r>
            <a:r>
              <a:rPr lang="en-GB" sz="2000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b="1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 Day </a:t>
            </a:r>
            <a:r>
              <a:rPr lang="en-GB" sz="2000" b="1" dirty="0">
                <a:solidFill>
                  <a:srgbClr val="A72D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recording</a:t>
            </a:r>
            <a:r>
              <a:rPr lang="en-GB" sz="2000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Nov 2025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5257DC-79C4-4642-D0CE-A4D53AC3CCA8}"/>
              </a:ext>
            </a:extLst>
          </p:cNvPr>
          <p:cNvSpPr txBox="1"/>
          <p:nvPr/>
        </p:nvSpPr>
        <p:spPr>
          <a:xfrm>
            <a:off x="5458584" y="5784730"/>
            <a:ext cx="29548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002F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Find out more here: </a:t>
            </a:r>
            <a:r>
              <a:rPr lang="en-GB" sz="2400" b="1" dirty="0">
                <a:solidFill>
                  <a:srgbClr val="A72D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Upcoming info days</a:t>
            </a:r>
            <a:endParaRPr lang="en-GB" sz="2400" b="1" dirty="0">
              <a:solidFill>
                <a:srgbClr val="A72D99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0474E80-6535-5E08-3BB4-99268DD95D5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670030" y="0"/>
            <a:ext cx="40070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151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allAtOnce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628F9-1F11-9F57-E73A-7BF7B620F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CF90CE4-AD0D-B600-B88E-F509D72B4889}"/>
              </a:ext>
            </a:extLst>
          </p:cNvPr>
          <p:cNvSpPr txBox="1"/>
          <p:nvPr/>
        </p:nvSpPr>
        <p:spPr>
          <a:xfrm>
            <a:off x="2043370" y="3429000"/>
            <a:ext cx="5520613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GB" sz="2400" b="1" dirty="0">
                <a:solidFill>
                  <a:srgbClr val="A72D99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NCP-CrossCutting@iuk.ukri.org</a:t>
            </a:r>
            <a:endParaRPr lang="en-GB" sz="2400" b="1" dirty="0">
              <a:solidFill>
                <a:srgbClr val="A72D99"/>
              </a:solidFill>
            </a:endParaRPr>
          </a:p>
          <a:p>
            <a:pPr algn="ctr">
              <a:spcAft>
                <a:spcPts val="600"/>
              </a:spcAft>
            </a:pPr>
            <a:endParaRPr lang="en-GB" sz="2300" b="1" dirty="0">
              <a:solidFill>
                <a:srgbClr val="002F8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 algn="ctr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GB" sz="2000" b="1" spc="-150" noProof="0" dirty="0">
              <a:solidFill>
                <a:srgbClr val="2E2D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B4D3601-4F7C-11AE-DBD6-4B5AA4BACF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5973" y="-57150"/>
            <a:ext cx="3218054" cy="69151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7C911FE-C43A-612A-685E-B5B4B7E39E1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488" y="6201460"/>
            <a:ext cx="1622195" cy="4772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1802EB7-6F06-D608-FAF7-F93F04109180}"/>
              </a:ext>
            </a:extLst>
          </p:cNvPr>
          <p:cNvSpPr txBox="1"/>
          <p:nvPr/>
        </p:nvSpPr>
        <p:spPr>
          <a:xfrm>
            <a:off x="2415421" y="2336393"/>
            <a:ext cx="4437499" cy="10926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GB" sz="6500" b="1" spc="-150" noProof="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045334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C3530174739AF4F96212F895B41B814" ma:contentTypeVersion="22" ma:contentTypeDescription="Create a new document." ma:contentTypeScope="" ma:versionID="1534c7b8afa3438fb6265b0614498c53">
  <xsd:schema xmlns:xsd="http://www.w3.org/2001/XMLSchema" xmlns:xs="http://www.w3.org/2001/XMLSchema" xmlns:p="http://schemas.microsoft.com/office/2006/metadata/properties" xmlns:ns2="36ebd4db-6f78-4d9b-a8bd-dda683c55855" xmlns:ns3="74f390bb-360c-48b0-93f4-ee70ab145e86" xmlns:ns4="2e24dfb7-a69e-40eb-b94f-44b9ca9c25ed" targetNamespace="http://schemas.microsoft.com/office/2006/metadata/properties" ma:root="true" ma:fieldsID="23051ee2d6876c71584c14ceb5efa824" ns2:_="" ns3:_="" ns4:_="">
    <xsd:import namespace="36ebd4db-6f78-4d9b-a8bd-dda683c55855"/>
    <xsd:import namespace="74f390bb-360c-48b0-93f4-ee70ab145e86"/>
    <xsd:import namespace="2e24dfb7-a69e-40eb-b94f-44b9ca9c25ed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4:TaxCatchAll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ebd4db-6f78-4d9b-a8bd-dda683c55855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f390bb-360c-48b0-93f4-ee70ab145e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6" nillable="true" ma:taxonomy="true" ma:internalName="lcf76f155ced4ddcb4097134ff3c332f" ma:taxonomyFieldName="MediaServiceImageTags" ma:displayName="Image Tags" ma:readOnly="false" ma:fieldId="{5cf76f15-5ced-4ddc-b409-7134ff3c332f}" ma:taxonomyMulti="true" ma:sspId="2f5dd817-92c5-4985-aefa-795407915ae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24dfb7-a69e-40eb-b94f-44b9ca9c25ed" elementFormDefault="qualified">
    <xsd:import namespace="http://schemas.microsoft.com/office/2006/documentManagement/types"/>
    <xsd:import namespace="http://schemas.microsoft.com/office/infopath/2007/PartnerControls"/>
    <xsd:element name="TaxCatchAll" ma:index="24" nillable="true" ma:displayName="Taxonomy Catch All Column" ma:hidden="true" ma:list="{d40697fe-e63d-4b13-b1ca-036afad04734}" ma:internalName="TaxCatchAll" ma:showField="CatchAllData" ma:web="36ebd4db-6f78-4d9b-a8bd-dda683c5585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e24dfb7-a69e-40eb-b94f-44b9ca9c25ed" xsi:nil="true"/>
    <lcf76f155ced4ddcb4097134ff3c332f xmlns="74f390bb-360c-48b0-93f4-ee70ab145e86">
      <Terms xmlns="http://schemas.microsoft.com/office/infopath/2007/PartnerControls"/>
    </lcf76f155ced4ddcb4097134ff3c332f>
    <_dlc_DocId xmlns="36ebd4db-6f78-4d9b-a8bd-dda683c55855">6HYZPCKXR67N-904599621-165480</_dlc_DocId>
    <_dlc_DocIdUrl xmlns="36ebd4db-6f78-4d9b-a8bd-dda683c55855">
      <Url>https://ukri.sharepoint.com/sites/og_UKRO/_layouts/15/DocIdRedir.aspx?ID=6HYZPCKXR67N-904599621-165480</Url>
      <Description>6HYZPCKXR67N-904599621-165480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165BB765-953A-43AD-8061-4CEFD41F52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6ebd4db-6f78-4d9b-a8bd-dda683c55855"/>
    <ds:schemaRef ds:uri="74f390bb-360c-48b0-93f4-ee70ab145e86"/>
    <ds:schemaRef ds:uri="2e24dfb7-a69e-40eb-b94f-44b9ca9c25e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16D316D-1B16-484E-A3FD-1A86DFE0EF51}">
  <ds:schemaRefs>
    <ds:schemaRef ds:uri="0c86d861-a247-412f-a213-accfd8a0d788"/>
    <ds:schemaRef ds:uri="7c78c2f1-d397-4438-ba8d-1ff3953d4e2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2e24dfb7-a69e-40eb-b94f-44b9ca9c25ed"/>
    <ds:schemaRef ds:uri="74f390bb-360c-48b0-93f4-ee70ab145e86"/>
    <ds:schemaRef ds:uri="36ebd4db-6f78-4d9b-a8bd-dda683c55855"/>
  </ds:schemaRefs>
</ds:datastoreItem>
</file>

<file path=customXml/itemProps3.xml><?xml version="1.0" encoding="utf-8"?>
<ds:datastoreItem xmlns:ds="http://schemas.openxmlformats.org/officeDocument/2006/customXml" ds:itemID="{B29EAACA-5719-4D8D-9CDE-0192667451CE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462C3F7C-DB98-4822-AD28-857904DDC121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2871</Words>
  <Application>Microsoft Office PowerPoint</Application>
  <PresentationFormat>Widescreen</PresentationFormat>
  <Paragraphs>401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Perry Guess - Innovate UK UKRI</dc:creator>
  <cp:lastModifiedBy>Perry Guess - Innovate UK UKRI</cp:lastModifiedBy>
  <cp:revision>13</cp:revision>
  <cp:lastPrinted>2025-12-08T10:54:45Z</cp:lastPrinted>
  <dcterms:created xsi:type="dcterms:W3CDTF">2025-12-05T14:50:17Z</dcterms:created>
  <dcterms:modified xsi:type="dcterms:W3CDTF">2026-03-05T09:24:20Z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0x0101004C3530174739AF4F96212F895B41B814</vt:lpwstr>
  </property>
  <property fmtid="{D5CDD505-2E9C-101B-9397-08002B2CF9AE}" pid="3" name="MediaServiceImageTags">
    <vt:lpwstr/>
  </property>
  <property fmtid="{D5CDD505-2E9C-101B-9397-08002B2CF9AE}" pid="4" name="_dlc_DocIdItemGuid">
    <vt:lpwstr>4624cdbe-c90c-49a5-ade5-5bdaa97deca3</vt:lpwstr>
  </property>
</Properties>
</file>