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5"/>
    <p:sldMasterId id="2147483682" r:id="rId6"/>
  </p:sldMasterIdLst>
  <p:notesMasterIdLst>
    <p:notesMasterId r:id="rId20"/>
  </p:notesMasterIdLst>
  <p:sldIdLst>
    <p:sldId id="257" r:id="rId7"/>
    <p:sldId id="285" r:id="rId8"/>
    <p:sldId id="323" r:id="rId9"/>
    <p:sldId id="321" r:id="rId10"/>
    <p:sldId id="324" r:id="rId11"/>
    <p:sldId id="280" r:id="rId12"/>
    <p:sldId id="256" r:id="rId13"/>
    <p:sldId id="281" r:id="rId14"/>
    <p:sldId id="282" r:id="rId15"/>
    <p:sldId id="283" r:id="rId16"/>
    <p:sldId id="320" r:id="rId17"/>
    <p:sldId id="284"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 userDrawn="1">
          <p15:clr>
            <a:srgbClr val="A4A3A4"/>
          </p15:clr>
        </p15:guide>
        <p15:guide id="2" pos="325" userDrawn="1">
          <p15:clr>
            <a:srgbClr val="A4A3A4"/>
          </p15:clr>
        </p15:guide>
        <p15:guide id="3" orient="horz" pos="3997" userDrawn="1">
          <p15:clr>
            <a:srgbClr val="A4A3A4"/>
          </p15:clr>
        </p15:guide>
        <p15:guide id="4" pos="7355" userDrawn="1">
          <p15:clr>
            <a:srgbClr val="A4A3A4"/>
          </p15:clr>
        </p15:guide>
        <p15:guide id="5" pos="3840" userDrawn="1">
          <p15:clr>
            <a:srgbClr val="A4A3A4"/>
          </p15:clr>
        </p15:guide>
        <p15:guide id="6" orient="horz" pos="935" userDrawn="1">
          <p15:clr>
            <a:srgbClr val="A4A3A4"/>
          </p15:clr>
        </p15:guide>
        <p15:guide id="7" orient="horz" pos="3770" userDrawn="1">
          <p15:clr>
            <a:srgbClr val="A4A3A4"/>
          </p15:clr>
        </p15:guide>
        <p15:guide id="8" pos="9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F5080C-50E8-E7E0-1A1F-FB4AF3BD6EB9}" name="Tom Crawley - UKRI" initials="TC" userId="S::Tom.Crawley@ukri.org::3db31190-fa68-48e2-bc03-45597ef0516e" providerId="AD"/>
  <p188:author id="{6FB0DD59-11E8-DBE2-450F-D4E272B69D6D}" name="Emily Clarke - UKRI" initials="EU" userId="S::emily.clarke@ukri.org::26768b95-8169-4217-b301-523483200d87" providerId="AD"/>
  <p188:author id="{452F895D-6CC6-EC15-E7C8-65D0B9BA81DA}" name="Laura Joiner - UKRI" initials="LJ" userId="S::Laura.Joiner@ukri.org::4e04eae4-b71f-4723-80d1-4535137e9148" providerId="AD"/>
  <p188:author id="{D97FA7FE-BC5A-6586-2517-752D230B384E}" name="Ludovica Grossi - UKRI" initials="LG" userId="S::Ludovica.Grossi@ukri.org::7c070e0e-5ac5-451b-9a70-796705f98a3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E2D62"/>
    <a:srgbClr val="676767"/>
    <a:srgbClr val="FBBB10"/>
    <a:srgbClr val="E94D36"/>
    <a:srgbClr val="34D5AE"/>
    <a:srgbClr val="BE2BBB"/>
    <a:srgbClr val="FFFFFF"/>
    <a:srgbClr val="008AAD"/>
    <a:srgbClr val="003088"/>
    <a:srgbClr val="3E86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E16F42-3F80-1C42-D162-61A5FF33BB4A}" v="3" dt="2026-03-05T09:18:19.6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84" y="48"/>
      </p:cViewPr>
      <p:guideLst>
        <p:guide orient="horz" pos="323"/>
        <p:guide pos="325"/>
        <p:guide orient="horz" pos="3997"/>
        <p:guide pos="7355"/>
        <p:guide pos="3840"/>
        <p:guide orient="horz" pos="935"/>
        <p:guide orient="horz" pos="3770"/>
        <p:guide pos="9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Joiner - UKRI" userId="S::laura.joiner@ukri.org::4e04eae4-b71f-4723-80d1-4535137e9148" providerId="AD" clId="Web-{BCE16F42-3F80-1C42-D162-61A5FF33BB4A}"/>
    <pc:docChg chg="modSld">
      <pc:chgData name="Laura Joiner - UKRI" userId="S::laura.joiner@ukri.org::4e04eae4-b71f-4723-80d1-4535137e9148" providerId="AD" clId="Web-{BCE16F42-3F80-1C42-D162-61A5FF33BB4A}" dt="2026-03-05T09:17:55.046" v="1"/>
      <pc:docMkLst>
        <pc:docMk/>
      </pc:docMkLst>
      <pc:sldChg chg="modNotes">
        <pc:chgData name="Laura Joiner - UKRI" userId="S::laura.joiner@ukri.org::4e04eae4-b71f-4723-80d1-4535137e9148" providerId="AD" clId="Web-{BCE16F42-3F80-1C42-D162-61A5FF33BB4A}" dt="2026-03-05T09:17:42.499" v="0"/>
        <pc:sldMkLst>
          <pc:docMk/>
          <pc:sldMk cId="3224382533" sldId="257"/>
        </pc:sldMkLst>
      </pc:sldChg>
      <pc:sldChg chg="modNotes">
        <pc:chgData name="Laura Joiner - UKRI" userId="S::laura.joiner@ukri.org::4e04eae4-b71f-4723-80d1-4535137e9148" providerId="AD" clId="Web-{BCE16F42-3F80-1C42-D162-61A5FF33BB4A}" dt="2026-03-05T09:17:55.046" v="1"/>
        <pc:sldMkLst>
          <pc:docMk/>
          <pc:sldMk cId="3741481" sldId="324"/>
        </pc:sldMkLst>
      </pc:sldChg>
    </pc:docChg>
  </pc:docChgLst>
  <pc:docChgLst>
    <pc:chgData name="Laura Joiner - UKRI" userId="4e04eae4-b71f-4723-80d1-4535137e9148" providerId="ADAL" clId="{088CB4E0-9768-45AD-86A5-5F6DCBEAF946}"/>
    <pc:docChg chg="mod modSld">
      <pc:chgData name="Laura Joiner - UKRI" userId="4e04eae4-b71f-4723-80d1-4535137e9148" providerId="ADAL" clId="{088CB4E0-9768-45AD-86A5-5F6DCBEAF946}" dt="2026-03-03T10:27:28.240" v="2" actId="33475"/>
      <pc:docMkLst>
        <pc:docMk/>
      </pc:docMkLst>
      <pc:sldChg chg="modSp mod">
        <pc:chgData name="Laura Joiner - UKRI" userId="4e04eae4-b71f-4723-80d1-4535137e9148" providerId="ADAL" clId="{088CB4E0-9768-45AD-86A5-5F6DCBEAF946}" dt="2026-03-03T10:27:25.168" v="1" actId="13926"/>
        <pc:sldMkLst>
          <pc:docMk/>
          <pc:sldMk cId="870570310" sldId="281"/>
        </pc:sldMkLst>
        <pc:spChg chg="mod">
          <ac:chgData name="Laura Joiner - UKRI" userId="4e04eae4-b71f-4723-80d1-4535137e9148" providerId="ADAL" clId="{088CB4E0-9768-45AD-86A5-5F6DCBEAF946}" dt="2026-03-03T10:27:25.168" v="1" actId="13926"/>
          <ac:spMkLst>
            <pc:docMk/>
            <pc:sldMk cId="870570310" sldId="281"/>
            <ac:spMk id="3" creationId="{191F67DB-0F85-72AC-D9FF-437AD86039C6}"/>
          </ac:spMkLst>
        </pc:spChg>
      </pc:sldChg>
      <pc:sldChg chg="modSp mod">
        <pc:chgData name="Laura Joiner - UKRI" userId="4e04eae4-b71f-4723-80d1-4535137e9148" providerId="ADAL" clId="{088CB4E0-9768-45AD-86A5-5F6DCBEAF946}" dt="2026-03-03T10:27:18.797" v="0" actId="13926"/>
        <pc:sldMkLst>
          <pc:docMk/>
          <pc:sldMk cId="1621829684" sldId="321"/>
        </pc:sldMkLst>
        <pc:spChg chg="mod">
          <ac:chgData name="Laura Joiner - UKRI" userId="4e04eae4-b71f-4723-80d1-4535137e9148" providerId="ADAL" clId="{088CB4E0-9768-45AD-86A5-5F6DCBEAF946}" dt="2026-03-03T10:27:18.797" v="0" actId="13926"/>
          <ac:spMkLst>
            <pc:docMk/>
            <pc:sldMk cId="1621829684" sldId="321"/>
            <ac:spMk id="3" creationId="{BB5F2D54-04B2-96A6-CEC5-E2818F3BFF8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FE9A4A-3203-D544-A0F2-9B4A7A1B021E}" type="datetimeFigureOut">
              <a:rPr lang="en-US" smtClean="0"/>
              <a:t>3/5/2026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F3BA1D-A00F-DB41-84DA-BE26C4853B35}" type="slidenum">
              <a:rPr lang="en-US" smtClean="0"/>
              <a:t>‹#›</a:t>
            </a:fld>
            <a:endParaRPr lang="en-US"/>
          </a:p>
        </p:txBody>
      </p:sp>
    </p:spTree>
    <p:extLst>
      <p:ext uri="{BB962C8B-B14F-4D97-AF65-F5344CB8AC3E}">
        <p14:creationId xmlns:p14="http://schemas.microsoft.com/office/powerpoint/2010/main" val="661868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C0F3BA1D-A00F-DB41-84DA-BE26C4853B35}" type="slidenum">
              <a:rPr lang="en-US" smtClean="0"/>
              <a:t>1</a:t>
            </a:fld>
            <a:endParaRPr lang="en-US"/>
          </a:p>
        </p:txBody>
      </p:sp>
    </p:spTree>
    <p:extLst>
      <p:ext uri="{BB962C8B-B14F-4D97-AF65-F5344CB8AC3E}">
        <p14:creationId xmlns:p14="http://schemas.microsoft.com/office/powerpoint/2010/main" val="385064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C0F3BA1D-A00F-DB41-84DA-BE26C4853B35}" type="slidenum">
              <a:rPr lang="en-US" smtClean="0"/>
              <a:t>5</a:t>
            </a:fld>
            <a:endParaRPr lang="en-US"/>
          </a:p>
        </p:txBody>
      </p:sp>
    </p:spTree>
    <p:extLst>
      <p:ext uri="{BB962C8B-B14F-4D97-AF65-F5344CB8AC3E}">
        <p14:creationId xmlns:p14="http://schemas.microsoft.com/office/powerpoint/2010/main" val="138337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0F3BA1D-A00F-DB41-84DA-BE26C4853B35}" type="slidenum">
              <a:rPr lang="en-US" smtClean="0"/>
              <a:t>11</a:t>
            </a:fld>
            <a:endParaRPr lang="en-US"/>
          </a:p>
        </p:txBody>
      </p:sp>
    </p:spTree>
    <p:extLst>
      <p:ext uri="{BB962C8B-B14F-4D97-AF65-F5344CB8AC3E}">
        <p14:creationId xmlns:p14="http://schemas.microsoft.com/office/powerpoint/2010/main" val="467351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abstract pattern can be removed or repositioned if required. Be careful to ‘Send to Back’ so that it does not obscure any important information.</a:t>
            </a:r>
          </a:p>
        </p:txBody>
      </p:sp>
      <p:sp>
        <p:nvSpPr>
          <p:cNvPr id="4" name="Slide Number Placeholder 3"/>
          <p:cNvSpPr>
            <a:spLocks noGrp="1"/>
          </p:cNvSpPr>
          <p:nvPr>
            <p:ph type="sldNum" sz="quarter" idx="5"/>
          </p:nvPr>
        </p:nvSpPr>
        <p:spPr/>
        <p:txBody>
          <a:bodyPr/>
          <a:lstStyle/>
          <a:p>
            <a:fld id="{C0F3BA1D-A00F-DB41-84DA-BE26C4853B35}" type="slidenum">
              <a:rPr lang="en-US" smtClean="0"/>
              <a:t>13</a:t>
            </a:fld>
            <a:endParaRPr lang="en-US"/>
          </a:p>
        </p:txBody>
      </p:sp>
    </p:spTree>
    <p:extLst>
      <p:ext uri="{BB962C8B-B14F-4D97-AF65-F5344CB8AC3E}">
        <p14:creationId xmlns:p14="http://schemas.microsoft.com/office/powerpoint/2010/main" val="4715184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20DFF-3916-0B4A-B84D-C2732ED5B0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D0D351-91F7-034E-968A-A3236723AA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CDB3A1-7179-F645-AF8C-E9B7D3272788}"/>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F1D41B01-8BA8-D244-8516-6EB84BFC2E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678062-78FD-9E44-A81E-5AC98CA51B7C}"/>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830225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6FD0F-BC89-3341-BEF5-1C56B0E6E5E7}"/>
              </a:ext>
            </a:extLst>
          </p:cNvPr>
          <p:cNvSpPr>
            <a:spLocks noGrp="1"/>
          </p:cNvSpPr>
          <p:nvPr>
            <p:ph type="title"/>
          </p:nvPr>
        </p:nvSpPr>
        <p:spPr>
          <a:xfrm>
            <a:off x="523693"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4930D44-0215-D248-87ED-89277D0BCA78}"/>
              </a:ext>
            </a:extLst>
          </p:cNvPr>
          <p:cNvSpPr>
            <a:spLocks noGrp="1"/>
          </p:cNvSpPr>
          <p:nvPr>
            <p:ph idx="1"/>
          </p:nvPr>
        </p:nvSpPr>
        <p:spPr>
          <a:xfrm>
            <a:off x="523693" y="1825625"/>
            <a:ext cx="10515600" cy="377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3BFADF-3CB1-A44C-A2BE-79E6880DE006}"/>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3DA9675D-AB04-8348-BE44-CE18BB8F28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696C95-E4FD-8142-B065-C128516EFCA6}"/>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2819193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00079-1CA4-4747-95A0-88F2B3095B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9DFF59-B037-E445-86E1-DC2169C35F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C3F387-F019-4F48-9FC8-031E1F1A2454}"/>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397CF4C4-5D7A-0C45-B394-F72F7480CB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34801-F295-7648-9713-ED70A1A5B5C9}"/>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1436583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7DB49-3F42-BD41-B31C-4ED4614E79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F9892-C65C-5E4F-A21B-1F7490174E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2E25AB-2711-944A-86B2-1DEA345D71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78C173-458B-D340-B1B3-C76C2CB79712}"/>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6" name="Footer Placeholder 5">
            <a:extLst>
              <a:ext uri="{FF2B5EF4-FFF2-40B4-BE49-F238E27FC236}">
                <a16:creationId xmlns:a16="http://schemas.microsoft.com/office/drawing/2014/main" id="{FE4CA2E5-F12B-BA4A-99A2-E45BC2ADA3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294777-B486-9545-9F85-24D9787CB48F}"/>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2589978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8095E-DBC4-CA45-BC5A-FA2506035A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6685C2B-C1DD-4D4E-9481-F67788B529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465ADB-0A3A-264A-B3F2-C9FE34C9E7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5BF135-216A-404E-9046-77061A75D0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CFF0F6-2BF2-5644-BAE0-5B1D19CADB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BF68C1-9101-FE4C-946A-BECA5AE73D5B}"/>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8" name="Footer Placeholder 7">
            <a:extLst>
              <a:ext uri="{FF2B5EF4-FFF2-40B4-BE49-F238E27FC236}">
                <a16:creationId xmlns:a16="http://schemas.microsoft.com/office/drawing/2014/main" id="{F6BA5FA9-2C6B-C94B-AB41-BEA6099639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FE26E6-F856-6C4B-B612-DB42F5B961A8}"/>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12506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6DE6-A1A7-9D40-837D-43CAE9D4D6BC}"/>
              </a:ext>
            </a:extLst>
          </p:cNvPr>
          <p:cNvSpPr>
            <a:spLocks noGrp="1"/>
          </p:cNvSpPr>
          <p:nvPr>
            <p:ph type="title"/>
          </p:nvPr>
        </p:nvSpPr>
        <p:spPr>
          <a:xfrm>
            <a:off x="506706" y="425037"/>
            <a:ext cx="10515600" cy="1325563"/>
          </a:xfrm>
        </p:spPr>
        <p:txBody>
          <a:bodyPr>
            <a:normAutofit/>
          </a:bodyPr>
          <a:lstStyle>
            <a:lvl1pPr>
              <a:defRPr sz="3200"/>
            </a:lvl1pPr>
          </a:lstStyle>
          <a:p>
            <a:r>
              <a:rPr lang="en-US"/>
              <a:t>Click to edit Master title style</a:t>
            </a:r>
          </a:p>
        </p:txBody>
      </p:sp>
      <p:sp>
        <p:nvSpPr>
          <p:cNvPr id="8" name="Content Placeholder 2">
            <a:extLst>
              <a:ext uri="{FF2B5EF4-FFF2-40B4-BE49-F238E27FC236}">
                <a16:creationId xmlns:a16="http://schemas.microsoft.com/office/drawing/2014/main" id="{91D7F1A5-6600-4ADB-8F08-6AC5EF5763AF}"/>
              </a:ext>
            </a:extLst>
          </p:cNvPr>
          <p:cNvSpPr>
            <a:spLocks noGrp="1"/>
          </p:cNvSpPr>
          <p:nvPr>
            <p:ph idx="1"/>
          </p:nvPr>
        </p:nvSpPr>
        <p:spPr>
          <a:xfrm>
            <a:off x="523693" y="1825625"/>
            <a:ext cx="10515600" cy="3775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2201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13D379-6B66-4C43-8C11-027452FEC409}"/>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3" name="Footer Placeholder 2">
            <a:extLst>
              <a:ext uri="{FF2B5EF4-FFF2-40B4-BE49-F238E27FC236}">
                <a16:creationId xmlns:a16="http://schemas.microsoft.com/office/drawing/2014/main" id="{C61BB4D2-2BBB-5E4B-8DBA-1407013500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1D3CEE-6069-BA46-BC1C-D1DD92649391}"/>
              </a:ext>
            </a:extLst>
          </p:cNvPr>
          <p:cNvSpPr>
            <a:spLocks noGrp="1"/>
          </p:cNvSpPr>
          <p:nvPr>
            <p:ph type="sldNum" sz="quarter" idx="12"/>
          </p:nvPr>
        </p:nvSpPr>
        <p:spPr/>
        <p:txBody>
          <a:bodyPr/>
          <a:lstStyle/>
          <a:p>
            <a:fld id="{5E0B49ED-3BDC-B645-964C-10CAC51D48A6}" type="slidenum">
              <a:rPr lang="en-US" smtClean="0"/>
              <a:t>‹#›</a:t>
            </a:fld>
            <a:endParaRPr lang="en-US"/>
          </a:p>
        </p:txBody>
      </p:sp>
      <p:sp>
        <p:nvSpPr>
          <p:cNvPr id="5" name="Title 1">
            <a:extLst>
              <a:ext uri="{FF2B5EF4-FFF2-40B4-BE49-F238E27FC236}">
                <a16:creationId xmlns:a16="http://schemas.microsoft.com/office/drawing/2014/main" id="{E0DC9A56-4728-4E36-B3BE-F828F61377A4}"/>
              </a:ext>
            </a:extLst>
          </p:cNvPr>
          <p:cNvSpPr>
            <a:spLocks noGrp="1"/>
          </p:cNvSpPr>
          <p:nvPr>
            <p:ph type="title"/>
          </p:nvPr>
        </p:nvSpPr>
        <p:spPr>
          <a:xfrm>
            <a:off x="506706" y="425037"/>
            <a:ext cx="10515600" cy="1325563"/>
          </a:xfrm>
        </p:spPr>
        <p:txBody>
          <a:bodyPr>
            <a:normAutofit/>
          </a:bodyPr>
          <a:lstStyle>
            <a:lvl1pPr>
              <a:defRPr sz="3200"/>
            </a:lvl1pPr>
          </a:lstStyle>
          <a:p>
            <a:r>
              <a:rPr lang="en-US"/>
              <a:t>Click to edit Master title style</a:t>
            </a:r>
          </a:p>
        </p:txBody>
      </p:sp>
      <p:sp>
        <p:nvSpPr>
          <p:cNvPr id="6" name="Content Placeholder 2">
            <a:extLst>
              <a:ext uri="{FF2B5EF4-FFF2-40B4-BE49-F238E27FC236}">
                <a16:creationId xmlns:a16="http://schemas.microsoft.com/office/drawing/2014/main" id="{61142E18-D16E-4BB7-86A4-498418F65DFB}"/>
              </a:ext>
            </a:extLst>
          </p:cNvPr>
          <p:cNvSpPr>
            <a:spLocks noGrp="1"/>
          </p:cNvSpPr>
          <p:nvPr>
            <p:ph idx="1" hasCustomPrompt="1"/>
          </p:nvPr>
        </p:nvSpPr>
        <p:spPr>
          <a:xfrm>
            <a:off x="523693" y="1825625"/>
            <a:ext cx="10515600" cy="3775075"/>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1350766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E275-3175-8940-8941-B73F9487F0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C8D4FF-6DB8-CB47-84EE-F800EABE25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1A7C96-7710-754F-859E-3324D5BB21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65DE5A-17BC-A14B-BE2D-3C65DA828F95}"/>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6" name="Footer Placeholder 5">
            <a:extLst>
              <a:ext uri="{FF2B5EF4-FFF2-40B4-BE49-F238E27FC236}">
                <a16:creationId xmlns:a16="http://schemas.microsoft.com/office/drawing/2014/main" id="{B1998738-4EC7-1A4C-BC62-FA434DD769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9C443E-082B-F54C-A3E9-C32507B6942F}"/>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4216161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17BAB-D57F-5A41-9396-E5E951E94F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5103D9-54E1-8248-8ED4-933DC986C6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B2CF96C-B930-C341-9E97-F2332D0BF1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E1E317-DA57-D046-BED1-C068CDB5DC1B}"/>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6" name="Footer Placeholder 5">
            <a:extLst>
              <a:ext uri="{FF2B5EF4-FFF2-40B4-BE49-F238E27FC236}">
                <a16:creationId xmlns:a16="http://schemas.microsoft.com/office/drawing/2014/main" id="{F0ED388F-32AC-9544-AB6D-949EB044B9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030145-CB91-184B-9F8E-EE37057F405C}"/>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1034142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C5EF6-5D89-7748-8596-F9E2BEE5F80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3E38CE-7FD6-404C-8276-09E2D0F8C9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D28EE1-CB37-144D-BE53-35FE26E59BED}"/>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62B4CB85-7467-EA41-A01C-8988111E26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23341E-21F0-8D49-B5F4-16F6097865D7}"/>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415632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D5F80C-7E89-704E-BEBB-76DF8087DE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30698D-BB01-DC4A-A5BE-861A384CF3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F90F05-0F2E-E840-8B45-E403A2D0F56A}"/>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B54BE417-1044-134B-ABF1-7DCB00F467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484E22-19D9-5847-BE52-92951EBFCE3E}"/>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3334130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6730D-8E43-4536-8704-1205302146B9}"/>
              </a:ext>
            </a:extLst>
          </p:cNvPr>
          <p:cNvSpPr>
            <a:spLocks noGrp="1"/>
          </p:cNvSpPr>
          <p:nvPr>
            <p:ph type="title"/>
          </p:nvPr>
        </p:nvSpPr>
        <p:spPr>
          <a:xfrm>
            <a:off x="506706" y="425037"/>
            <a:ext cx="10515600" cy="1325563"/>
          </a:xfrm>
        </p:spPr>
        <p:txBody>
          <a:bodyPr>
            <a:norm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55701B67-998A-4A1B-921A-4C71BB59198E}"/>
              </a:ext>
            </a:extLst>
          </p:cNvPr>
          <p:cNvSpPr>
            <a:spLocks noGrp="1"/>
          </p:cNvSpPr>
          <p:nvPr>
            <p:ph idx="1" hasCustomPrompt="1"/>
          </p:nvPr>
        </p:nvSpPr>
        <p:spPr>
          <a:xfrm>
            <a:off x="523693" y="1825625"/>
            <a:ext cx="10515600" cy="3775075"/>
          </a:xfrm>
        </p:spPr>
        <p:txBody>
          <a:bodyPr/>
          <a:lstStyle>
            <a:lvl1pPr marL="0" indent="0">
              <a:buNone/>
              <a:defRPr/>
            </a:lvl1pPr>
          </a:lstStyle>
          <a:p>
            <a:pPr lvl="0"/>
            <a:r>
              <a:rPr lang="en-GB"/>
              <a:t>Click to edit Master text styles</a:t>
            </a:r>
          </a:p>
        </p:txBody>
      </p:sp>
    </p:spTree>
    <p:extLst>
      <p:ext uri="{BB962C8B-B14F-4D97-AF65-F5344CB8AC3E}">
        <p14:creationId xmlns:p14="http://schemas.microsoft.com/office/powerpoint/2010/main" val="3188948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E74AAC-15D6-C347-8D92-4E63B1E04FBE}"/>
              </a:ext>
            </a:extLst>
          </p:cNvPr>
          <p:cNvSpPr txBox="1"/>
          <p:nvPr userDrawn="1"/>
        </p:nvSpPr>
        <p:spPr>
          <a:xfrm>
            <a:off x="403341" y="345182"/>
            <a:ext cx="6356456" cy="769441"/>
          </a:xfrm>
          <a:prstGeom prst="rect">
            <a:avLst/>
          </a:prstGeom>
          <a:noFill/>
        </p:spPr>
        <p:txBody>
          <a:bodyPr wrap="square" rtlCol="0" anchor="t">
            <a:spAutoFit/>
          </a:bodyPr>
          <a:lstStyle/>
          <a:p>
            <a:r>
              <a:rPr lang="en-US" sz="4400" b="1" spc="-150">
                <a:solidFill>
                  <a:srgbClr val="2E2D62"/>
                </a:solidFill>
                <a:latin typeface="Arial" panose="020B0604020202020204" pitchFamily="34" charset="0"/>
                <a:cs typeface="Arial" panose="020B0604020202020204" pitchFamily="34" charset="0"/>
              </a:rPr>
              <a:t>Headline</a:t>
            </a:r>
          </a:p>
        </p:txBody>
      </p:sp>
      <p:sp>
        <p:nvSpPr>
          <p:cNvPr id="4" name="Rectangle 3">
            <a:extLst>
              <a:ext uri="{FF2B5EF4-FFF2-40B4-BE49-F238E27FC236}">
                <a16:creationId xmlns:a16="http://schemas.microsoft.com/office/drawing/2014/main" id="{23B1331F-0BD7-CA42-AD59-82D068CA2028}"/>
              </a:ext>
            </a:extLst>
          </p:cNvPr>
          <p:cNvSpPr/>
          <p:nvPr userDrawn="1"/>
        </p:nvSpPr>
        <p:spPr>
          <a:xfrm>
            <a:off x="416314" y="1387942"/>
            <a:ext cx="8660451" cy="3416320"/>
          </a:xfrm>
          <a:prstGeom prst="rect">
            <a:avLst/>
          </a:prstGeom>
        </p:spPr>
        <p:txBody>
          <a:bodyPr wrap="square">
            <a:spAutoFit/>
          </a:bodyPr>
          <a:lstStyle/>
          <a:p>
            <a:r>
              <a:rPr lang="en-GB" sz="2400" err="1">
                <a:solidFill>
                  <a:srgbClr val="626262"/>
                </a:solidFill>
                <a:latin typeface="Arial" panose="020B0604020202020204" pitchFamily="34" charset="0"/>
                <a:cs typeface="Arial" panose="020B0604020202020204" pitchFamily="34" charset="0"/>
              </a:rPr>
              <a:t>Quisque</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sagittis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purus</a:t>
            </a:r>
            <a:r>
              <a:rPr lang="en-GB" sz="2400">
                <a:solidFill>
                  <a:srgbClr val="626262"/>
                </a:solidFill>
                <a:latin typeface="Arial" panose="020B0604020202020204" pitchFamily="34" charset="0"/>
                <a:cs typeface="Arial" panose="020B0604020202020204" pitchFamily="34" charset="0"/>
              </a:rPr>
              <a:t> sit </a:t>
            </a:r>
            <a:r>
              <a:rPr lang="en-GB" sz="2400" err="1">
                <a:solidFill>
                  <a:srgbClr val="626262"/>
                </a:solidFill>
                <a:latin typeface="Arial" panose="020B0604020202020204" pitchFamily="34" charset="0"/>
                <a:cs typeface="Arial" panose="020B0604020202020204" pitchFamily="34" charset="0"/>
              </a:rPr>
              <a:t>amet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volutpat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consequat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mauris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nunc</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congue</a:t>
            </a:r>
            <a:r>
              <a:rPr lang="en-GB" sz="2400">
                <a:solidFill>
                  <a:srgbClr val="626262"/>
                </a:solidFill>
                <a:latin typeface="Arial" panose="020B0604020202020204" pitchFamily="34" charset="0"/>
                <a:cs typeface="Arial" panose="020B0604020202020204" pitchFamily="34" charset="0"/>
              </a:rPr>
              <a:t> nisi vitae </a:t>
            </a:r>
            <a:r>
              <a:rPr lang="en-GB" sz="2400" err="1">
                <a:solidFill>
                  <a:srgbClr val="626262"/>
                </a:solidFill>
                <a:latin typeface="Arial" panose="020B0604020202020204" pitchFamily="34" charset="0"/>
                <a:cs typeface="Arial" panose="020B0604020202020204" pitchFamily="34" charset="0"/>
              </a:rPr>
              <a:t>suscipit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tellus</a:t>
            </a:r>
            <a:r>
              <a:rPr lang="en-GB" sz="2400">
                <a:solidFill>
                  <a:srgbClr val="626262"/>
                </a:solidFill>
                <a:latin typeface="Arial" panose="020B0604020202020204" pitchFamily="34" charset="0"/>
                <a:cs typeface="Arial" panose="020B0604020202020204" pitchFamily="34" charset="0"/>
              </a:rPr>
              <a:t> </a:t>
            </a:r>
            <a:r>
              <a:rPr lang="en-GB" sz="2400" b="1" err="1">
                <a:solidFill>
                  <a:srgbClr val="626262"/>
                </a:solidFill>
                <a:latin typeface="Arial" panose="020B0604020202020204" pitchFamily="34" charset="0"/>
                <a:cs typeface="Arial" panose="020B0604020202020204" pitchFamily="34" charset="0"/>
              </a:rPr>
              <a:t>mauris</a:t>
            </a:r>
            <a:r>
              <a:rPr lang="en-GB" sz="2400">
                <a:solidFill>
                  <a:srgbClr val="626262"/>
                </a:solidFill>
                <a:latin typeface="Arial" panose="020B0604020202020204" pitchFamily="34" charset="0"/>
                <a:cs typeface="Arial" panose="020B0604020202020204" pitchFamily="34" charset="0"/>
              </a:rPr>
              <a:t> a </a:t>
            </a:r>
            <a:r>
              <a:rPr lang="en-GB" sz="2400" err="1">
                <a:solidFill>
                  <a:srgbClr val="626262"/>
                </a:solidFill>
                <a:latin typeface="Arial" panose="020B0604020202020204" pitchFamily="34" charset="0"/>
                <a:cs typeface="Arial" panose="020B0604020202020204" pitchFamily="34" charset="0"/>
              </a:rPr>
              <a:t>diam</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maecenas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sed</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enim</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ut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sem</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viverra</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aliquet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eget</a:t>
            </a:r>
            <a:r>
              <a:rPr lang="en-GB" sz="2400">
                <a:solidFill>
                  <a:srgbClr val="626262"/>
                </a:solidFill>
                <a:latin typeface="Arial" panose="020B0604020202020204" pitchFamily="34" charset="0"/>
                <a:cs typeface="Arial" panose="020B0604020202020204" pitchFamily="34" charset="0"/>
              </a:rPr>
              <a:t> sit </a:t>
            </a:r>
            <a:r>
              <a:rPr lang="en-GB" sz="2400" err="1">
                <a:solidFill>
                  <a:srgbClr val="626262"/>
                </a:solidFill>
                <a:latin typeface="Arial" panose="020B0604020202020204" pitchFamily="34" charset="0"/>
                <a:cs typeface="Arial" panose="020B0604020202020204" pitchFamily="34" charset="0"/>
              </a:rPr>
              <a:t>amet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tellus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cras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adipiscing</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enim</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eu</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turpis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egestas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pretium</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aenean</a:t>
            </a:r>
            <a:r>
              <a:rPr lang="en-GB" sz="2400">
                <a:solidFill>
                  <a:srgbClr val="626262"/>
                </a:solidFill>
                <a:latin typeface="Arial" panose="020B0604020202020204" pitchFamily="34" charset="0"/>
                <a:cs typeface="Arial" panose="020B0604020202020204" pitchFamily="34" charset="0"/>
              </a:rPr>
              <a:t> pharetra magna ac </a:t>
            </a:r>
            <a:r>
              <a:rPr lang="en-GB" sz="2400" err="1">
                <a:solidFill>
                  <a:srgbClr val="626262"/>
                </a:solidFill>
                <a:latin typeface="Arial" panose="020B0604020202020204" pitchFamily="34" charset="0"/>
                <a:cs typeface="Arial" panose="020B0604020202020204" pitchFamily="34" charset="0"/>
              </a:rPr>
              <a:t>placerat</a:t>
            </a:r>
            <a:r>
              <a:rPr lang="en-GB" sz="2400">
                <a:solidFill>
                  <a:srgbClr val="626262"/>
                </a:solidFill>
                <a:latin typeface="Arial" panose="020B0604020202020204" pitchFamily="34" charset="0"/>
                <a:cs typeface="Arial" panose="020B0604020202020204" pitchFamily="34" charset="0"/>
              </a:rPr>
              <a:t> vestibulum </a:t>
            </a:r>
            <a:r>
              <a:rPr lang="en-GB" sz="2400" err="1">
                <a:solidFill>
                  <a:srgbClr val="626262"/>
                </a:solidFill>
                <a:latin typeface="Arial" panose="020B0604020202020204" pitchFamily="34" charset="0"/>
                <a:cs typeface="Arial" panose="020B0604020202020204" pitchFamily="34" charset="0"/>
              </a:rPr>
              <a:t>lectus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mauris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ultrices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eros</a:t>
            </a:r>
            <a:r>
              <a:rPr lang="en-GB" sz="2400">
                <a:solidFill>
                  <a:srgbClr val="626262"/>
                </a:solidFill>
                <a:latin typeface="Arial" panose="020B0604020202020204" pitchFamily="34" charset="0"/>
                <a:cs typeface="Arial" panose="020B0604020202020204" pitchFamily="34" charset="0"/>
              </a:rPr>
              <a:t> in cursus </a:t>
            </a:r>
            <a:r>
              <a:rPr lang="en-GB" sz="2400" err="1">
                <a:solidFill>
                  <a:srgbClr val="626262"/>
                </a:solidFill>
                <a:latin typeface="Arial" panose="020B0604020202020204" pitchFamily="34" charset="0"/>
                <a:cs typeface="Arial" panose="020B0604020202020204" pitchFamily="34" charset="0"/>
              </a:rPr>
              <a:t>turpis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massa</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tincidunt</a:t>
            </a:r>
            <a:r>
              <a:rPr lang="en-GB" sz="2400">
                <a:solidFill>
                  <a:srgbClr val="626262"/>
                </a:solidFill>
                <a:latin typeface="Arial" panose="020B0604020202020204" pitchFamily="34" charset="0"/>
                <a:cs typeface="Arial" panose="020B0604020202020204" pitchFamily="34" charset="0"/>
              </a:rPr>
              <a:t> dui </a:t>
            </a:r>
            <a:r>
              <a:rPr lang="en-GB" sz="2400" err="1">
                <a:solidFill>
                  <a:srgbClr val="626262"/>
                </a:solidFill>
                <a:latin typeface="Arial" panose="020B0604020202020204" pitchFamily="34" charset="0"/>
                <a:cs typeface="Arial" panose="020B0604020202020204" pitchFamily="34" charset="0"/>
              </a:rPr>
              <a:t>ut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ornare</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lectus</a:t>
            </a:r>
            <a:r>
              <a:rPr lang="en-GB" sz="2400">
                <a:solidFill>
                  <a:srgbClr val="626262"/>
                </a:solidFill>
                <a:latin typeface="Arial" panose="020B0604020202020204" pitchFamily="34" charset="0"/>
                <a:cs typeface="Arial" panose="020B0604020202020204" pitchFamily="34" charset="0"/>
              </a:rPr>
              <a:t> sit </a:t>
            </a:r>
            <a:r>
              <a:rPr lang="en-GB" sz="2400" err="1">
                <a:solidFill>
                  <a:srgbClr val="626262"/>
                </a:solidFill>
                <a:latin typeface="Arial" panose="020B0604020202020204" pitchFamily="34" charset="0"/>
                <a:cs typeface="Arial" panose="020B0604020202020204" pitchFamily="34" charset="0"/>
              </a:rPr>
              <a:t>amet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est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placerat</a:t>
            </a:r>
            <a:r>
              <a:rPr lang="en-GB" sz="2400">
                <a:solidFill>
                  <a:srgbClr val="626262"/>
                </a:solidFill>
                <a:latin typeface="Arial" panose="020B0604020202020204" pitchFamily="34" charset="0"/>
                <a:cs typeface="Arial" panose="020B0604020202020204" pitchFamily="34" charset="0"/>
              </a:rPr>
              <a:t> in </a:t>
            </a:r>
            <a:r>
              <a:rPr lang="en-GB" sz="2400" err="1">
                <a:solidFill>
                  <a:srgbClr val="626262"/>
                </a:solidFill>
                <a:latin typeface="Arial" panose="020B0604020202020204" pitchFamily="34" charset="0"/>
                <a:cs typeface="Arial" panose="020B0604020202020204" pitchFamily="34" charset="0"/>
              </a:rPr>
              <a:t>egestas</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erat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imperdiet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sed</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euismod</a:t>
            </a:r>
            <a:r>
              <a:rPr lang="en-GB" sz="2400">
                <a:solidFill>
                  <a:srgbClr val="626262"/>
                </a:solidFill>
                <a:latin typeface="Arial" panose="020B0604020202020204" pitchFamily="34" charset="0"/>
                <a:cs typeface="Arial" panose="020B0604020202020204" pitchFamily="34" charset="0"/>
              </a:rPr>
              <a:t> nisi porta lorem </a:t>
            </a:r>
            <a:r>
              <a:rPr lang="en-GB" sz="2400" err="1">
                <a:solidFill>
                  <a:srgbClr val="626262"/>
                </a:solidFill>
                <a:latin typeface="Arial" panose="020B0604020202020204" pitchFamily="34" charset="0"/>
                <a:cs typeface="Arial" panose="020B0604020202020204" pitchFamily="34" charset="0"/>
              </a:rPr>
              <a:t>mollis</a:t>
            </a:r>
            <a:r>
              <a:rPr lang="en-GB" sz="2400">
                <a:solidFill>
                  <a:srgbClr val="626262"/>
                </a:solidFill>
                <a:latin typeface="Arial" panose="020B0604020202020204" pitchFamily="34" charset="0"/>
                <a:cs typeface="Arial" panose="020B0604020202020204" pitchFamily="34" charset="0"/>
              </a:rPr>
              <a:t> </a:t>
            </a:r>
            <a:r>
              <a:rPr lang="en-GB" sz="2400" b="1" err="1">
                <a:solidFill>
                  <a:srgbClr val="626262"/>
                </a:solidFill>
                <a:latin typeface="Arial" panose="020B0604020202020204" pitchFamily="34" charset="0"/>
                <a:cs typeface="Arial" panose="020B0604020202020204" pitchFamily="34" charset="0"/>
              </a:rPr>
              <a:t>aliquam</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ut</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porttitor</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leo</a:t>
            </a:r>
            <a:r>
              <a:rPr lang="en-GB" sz="2400">
                <a:solidFill>
                  <a:srgbClr val="626262"/>
                </a:solidFill>
                <a:latin typeface="Arial" panose="020B0604020202020204" pitchFamily="34" charset="0"/>
                <a:cs typeface="Arial" panose="020B0604020202020204" pitchFamily="34" charset="0"/>
              </a:rPr>
              <a:t> a </a:t>
            </a:r>
            <a:r>
              <a:rPr lang="en-GB" sz="2400" err="1">
                <a:solidFill>
                  <a:srgbClr val="626262"/>
                </a:solidFill>
                <a:latin typeface="Arial" panose="020B0604020202020204" pitchFamily="34" charset="0"/>
                <a:cs typeface="Arial" panose="020B0604020202020204" pitchFamily="34" charset="0"/>
              </a:rPr>
              <a:t>diam</a:t>
            </a:r>
            <a:r>
              <a:rPr lang="en-GB" sz="2400">
                <a:solidFill>
                  <a:srgbClr val="626262"/>
                </a:solidFill>
                <a:latin typeface="Arial" panose="020B0604020202020204" pitchFamily="34" charset="0"/>
                <a:cs typeface="Arial" panose="020B0604020202020204" pitchFamily="34" charset="0"/>
              </a:rPr>
              <a:t> </a:t>
            </a:r>
            <a:r>
              <a:rPr lang="en-GB" sz="2400" err="1">
                <a:solidFill>
                  <a:srgbClr val="626262"/>
                </a:solidFill>
                <a:latin typeface="Arial" panose="020B0604020202020204" pitchFamily="34" charset="0"/>
                <a:cs typeface="Arial" panose="020B0604020202020204" pitchFamily="34" charset="0"/>
              </a:rPr>
              <a:t>sollicitudin</a:t>
            </a:r>
            <a:r>
              <a:rPr lang="en-GB" sz="2400">
                <a:solidFill>
                  <a:srgbClr val="626262"/>
                </a:solidFill>
                <a:latin typeface="Arial" panose="020B0604020202020204" pitchFamily="34" charset="0"/>
                <a:cs typeface="Arial" panose="020B0604020202020204" pitchFamily="34" charset="0"/>
              </a:rPr>
              <a:t> </a:t>
            </a:r>
            <a:r>
              <a:rPr lang="en-GB" sz="2400" b="1" err="1">
                <a:solidFill>
                  <a:srgbClr val="626262"/>
                </a:solidFill>
                <a:latin typeface="Arial" panose="020B0604020202020204" pitchFamily="34" charset="0"/>
                <a:cs typeface="Arial" panose="020B0604020202020204" pitchFamily="34" charset="0"/>
              </a:rPr>
              <a:t>tempor</a:t>
            </a:r>
            <a:r>
              <a:rPr lang="en-GB" sz="2400" b="1">
                <a:solidFill>
                  <a:srgbClr val="626262"/>
                </a:solidFill>
                <a:latin typeface="Arial" panose="020B0604020202020204" pitchFamily="34" charset="0"/>
                <a:cs typeface="Arial" panose="020B0604020202020204" pitchFamily="34" charset="0"/>
              </a:rPr>
              <a:t>.</a:t>
            </a:r>
            <a:endParaRPr lang="en-GB" sz="2400">
              <a:solidFill>
                <a:srgbClr val="62626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7688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64EF0F-7C0F-0784-9D99-06EDE5C2D471}"/>
              </a:ext>
            </a:extLst>
          </p:cNvPr>
          <p:cNvSpPr>
            <a:spLocks noGrp="1"/>
          </p:cNvSpPr>
          <p:nvPr>
            <p:ph type="dt" sz="half" idx="10"/>
          </p:nvPr>
        </p:nvSpPr>
        <p:spPr/>
        <p:txBody>
          <a:bodyPr/>
          <a:lstStyle/>
          <a:p>
            <a:fld id="{9537A337-B8C7-4936-BE7E-441C13CEE99F}" type="datetimeFigureOut">
              <a:rPr lang="en-GB" smtClean="0"/>
              <a:t>05/03/2026</a:t>
            </a:fld>
            <a:endParaRPr lang="en-GB"/>
          </a:p>
        </p:txBody>
      </p:sp>
      <p:sp>
        <p:nvSpPr>
          <p:cNvPr id="3" name="Footer Placeholder 2">
            <a:extLst>
              <a:ext uri="{FF2B5EF4-FFF2-40B4-BE49-F238E27FC236}">
                <a16:creationId xmlns:a16="http://schemas.microsoft.com/office/drawing/2014/main" id="{CBB6E113-2AA0-DE04-B3A4-4697B7E2370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6FA4CBD-8755-6494-D112-19C8AF34F4B4}"/>
              </a:ext>
            </a:extLst>
          </p:cNvPr>
          <p:cNvSpPr>
            <a:spLocks noGrp="1"/>
          </p:cNvSpPr>
          <p:nvPr>
            <p:ph type="sldNum" sz="quarter" idx="12"/>
          </p:nvPr>
        </p:nvSpPr>
        <p:spPr/>
        <p:txBody>
          <a:bodyPr/>
          <a:lstStyle/>
          <a:p>
            <a:fld id="{E72287AC-01F2-4235-92C7-9B8E259F911F}" type="slidenum">
              <a:rPr lang="en-GB" smtClean="0"/>
              <a:t>‹#›</a:t>
            </a:fld>
            <a:endParaRPr lang="en-GB"/>
          </a:p>
        </p:txBody>
      </p:sp>
    </p:spTree>
    <p:extLst>
      <p:ext uri="{BB962C8B-B14F-4D97-AF65-F5344CB8AC3E}">
        <p14:creationId xmlns:p14="http://schemas.microsoft.com/office/powerpoint/2010/main" val="2355867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20DFF-3916-0B4A-B84D-C2732ED5B0A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DD0D351-91F7-034E-968A-A3236723AA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CCDB3A1-7179-F645-AF8C-E9B7D3272788}"/>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F1D41B01-8BA8-D244-8516-6EB84BFC2E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678062-78FD-9E44-A81E-5AC98CA51B7C}"/>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2462426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6FD0F-BC89-3341-BEF5-1C56B0E6E5E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4930D44-0215-D248-87ED-89277D0BCA7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C3BFADF-3CB1-A44C-A2BE-79E6880DE006}"/>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3DA9675D-AB04-8348-BE44-CE18BB8F28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696C95-E4FD-8142-B065-C128516EFCA6}"/>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2160035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00079-1CA4-4747-95A0-88F2B3095BA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D9DFF59-B037-E445-86E1-DC2169C35F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7C3F387-F019-4F48-9FC8-031E1F1A2454}"/>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397CF4C4-5D7A-0C45-B394-F72F7480CB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734801-F295-7648-9713-ED70A1A5B5C9}"/>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17770149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7DB49-3F42-BD41-B31C-4ED4614E79D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72F9892-C65C-5E4F-A21B-1F7490174EC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C2E25AB-2711-944A-86B2-1DEA345D712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178C173-458B-D340-B1B3-C76C2CB79712}"/>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6" name="Footer Placeholder 5">
            <a:extLst>
              <a:ext uri="{FF2B5EF4-FFF2-40B4-BE49-F238E27FC236}">
                <a16:creationId xmlns:a16="http://schemas.microsoft.com/office/drawing/2014/main" id="{FE4CA2E5-F12B-BA4A-99A2-E45BC2ADA3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294777-B486-9545-9F85-24D9787CB48F}"/>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1459580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8095E-DBC4-CA45-BC5A-FA2506035AC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6685C2B-C1DD-4D4E-9481-F67788B529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0465ADB-0A3A-264A-B3F2-C9FE34C9E73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75BF135-216A-404E-9046-77061A75D0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2CFF0F6-2BF2-5644-BAE0-5B1D19CADBD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2BF68C1-9101-FE4C-946A-BECA5AE73D5B}"/>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8" name="Footer Placeholder 7">
            <a:extLst>
              <a:ext uri="{FF2B5EF4-FFF2-40B4-BE49-F238E27FC236}">
                <a16:creationId xmlns:a16="http://schemas.microsoft.com/office/drawing/2014/main" id="{F6BA5FA9-2C6B-C94B-AB41-BEA6099639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7FE26E6-F856-6C4B-B612-DB42F5B961A8}"/>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1227847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6DE6-A1A7-9D40-837D-43CAE9D4D6B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207D814-0F37-7045-BF9E-76EF7EF4E32D}"/>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4" name="Footer Placeholder 3">
            <a:extLst>
              <a:ext uri="{FF2B5EF4-FFF2-40B4-BE49-F238E27FC236}">
                <a16:creationId xmlns:a16="http://schemas.microsoft.com/office/drawing/2014/main" id="{BBBE4044-FEE8-0E48-AAC0-309063E276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F2B29F-4371-D14C-8FFB-2863B3B297DF}"/>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1371123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13D379-6B66-4C43-8C11-027452FEC409}"/>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3" name="Footer Placeholder 2">
            <a:extLst>
              <a:ext uri="{FF2B5EF4-FFF2-40B4-BE49-F238E27FC236}">
                <a16:creationId xmlns:a16="http://schemas.microsoft.com/office/drawing/2014/main" id="{C61BB4D2-2BBB-5E4B-8DBA-1407013500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1D3CEE-6069-BA46-BC1C-D1DD92649391}"/>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429483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E275-3175-8940-8941-B73F9487F0D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0C8D4FF-6DB8-CB47-84EE-F800EABE25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11A7C96-7710-754F-859E-3324D5BB21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B65DE5A-17BC-A14B-BE2D-3C65DA828F95}"/>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6" name="Footer Placeholder 5">
            <a:extLst>
              <a:ext uri="{FF2B5EF4-FFF2-40B4-BE49-F238E27FC236}">
                <a16:creationId xmlns:a16="http://schemas.microsoft.com/office/drawing/2014/main" id="{B1998738-4EC7-1A4C-BC62-FA434DD769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9C443E-082B-F54C-A3E9-C32507B6942F}"/>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1460623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17BAB-D57F-5A41-9396-E5E951E94F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B5103D9-54E1-8248-8ED4-933DC986C6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2CF96C-B930-C341-9E97-F2332D0BF1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EE1E317-DA57-D046-BED1-C068CDB5DC1B}"/>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6" name="Footer Placeholder 5">
            <a:extLst>
              <a:ext uri="{FF2B5EF4-FFF2-40B4-BE49-F238E27FC236}">
                <a16:creationId xmlns:a16="http://schemas.microsoft.com/office/drawing/2014/main" id="{F0ED388F-32AC-9544-AB6D-949EB044B9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030145-CB91-184B-9F8E-EE37057F405C}"/>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1976899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C5EF6-5D89-7748-8596-F9E2BEE5F80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B3E38CE-7FD6-404C-8276-09E2D0F8C93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D28EE1-CB37-144D-BE53-35FE26E59BED}"/>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62B4CB85-7467-EA41-A01C-8988111E26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23341E-21F0-8D49-B5F4-16F6097865D7}"/>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4224486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D5F80C-7E89-704E-BEBB-76DF8087DEE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330698D-BB01-DC4A-A5BE-861A384CF36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FF90F05-0F2E-E840-8B45-E403A2D0F56A}"/>
              </a:ext>
            </a:extLst>
          </p:cNvPr>
          <p:cNvSpPr>
            <a:spLocks noGrp="1"/>
          </p:cNvSpPr>
          <p:nvPr>
            <p:ph type="dt" sz="half" idx="10"/>
          </p:nvPr>
        </p:nvSpPr>
        <p:spPr/>
        <p:txBody>
          <a:body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B54BE417-1044-134B-ABF1-7DCB00F467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484E22-19D9-5847-BE52-92951EBFCE3E}"/>
              </a:ext>
            </a:extLst>
          </p:cNvPr>
          <p:cNvSpPr>
            <a:spLocks noGrp="1"/>
          </p:cNvSpPr>
          <p:nvPr>
            <p:ph type="sldNum" sz="quarter" idx="12"/>
          </p:nvPr>
        </p:nvSpPr>
        <p:spPr/>
        <p:txBody>
          <a:bodyPr/>
          <a:lstStyle/>
          <a:p>
            <a:fld id="{5E0B49ED-3BDC-B645-964C-10CAC51D48A6}" type="slidenum">
              <a:rPr lang="en-US" smtClean="0"/>
              <a:t>‹#›</a:t>
            </a:fld>
            <a:endParaRPr lang="en-US"/>
          </a:p>
        </p:txBody>
      </p:sp>
    </p:spTree>
    <p:extLst>
      <p:ext uri="{BB962C8B-B14F-4D97-AF65-F5344CB8AC3E}">
        <p14:creationId xmlns:p14="http://schemas.microsoft.com/office/powerpoint/2010/main" val="1773787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F8F165-EA3E-BE4D-A166-E1808E6958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E08D52-24AA-2746-B1C0-CFEBF69439B8}"/>
              </a:ext>
            </a:extLst>
          </p:cNvPr>
          <p:cNvSpPr>
            <a:spLocks noGrp="1"/>
          </p:cNvSpPr>
          <p:nvPr>
            <p:ph type="body" idx="1"/>
          </p:nvPr>
        </p:nvSpPr>
        <p:spPr>
          <a:xfrm>
            <a:off x="838200" y="1825625"/>
            <a:ext cx="10515600" cy="3775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16DB20-01DB-D84C-A74D-2C16DBBEB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7106315B-BB5B-9F4C-96E0-DAFAB644F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8D7268-6812-EE40-A071-66B15A590D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0B49ED-3BDC-B645-964C-10CAC51D48A6}" type="slidenum">
              <a:rPr lang="en-US" smtClean="0"/>
              <a:t>‹#›</a:t>
            </a:fld>
            <a:endParaRPr lang="en-US"/>
          </a:p>
        </p:txBody>
      </p:sp>
      <p:pic>
        <p:nvPicPr>
          <p:cNvPr id="7" name="Picture 6">
            <a:extLst>
              <a:ext uri="{FF2B5EF4-FFF2-40B4-BE49-F238E27FC236}">
                <a16:creationId xmlns:a16="http://schemas.microsoft.com/office/drawing/2014/main" id="{8EAD00EF-584A-B74E-9B07-9D59591082B8}"/>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515938" y="5871124"/>
            <a:ext cx="1645372" cy="484067"/>
          </a:xfrm>
          <a:prstGeom prst="rect">
            <a:avLst/>
          </a:prstGeom>
        </p:spPr>
      </p:pic>
    </p:spTree>
    <p:extLst>
      <p:ext uri="{BB962C8B-B14F-4D97-AF65-F5344CB8AC3E}">
        <p14:creationId xmlns:p14="http://schemas.microsoft.com/office/powerpoint/2010/main" val="3554792916"/>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95" r:id="rId12"/>
    <p:sldLayoutId id="2147483668" r:id="rId13"/>
    <p:sldLayoutId id="2147483696" r:id="rId14"/>
  </p:sldLayoutIdLst>
  <p:txStyles>
    <p:titleStyle>
      <a:lvl1pPr algn="l" defTabSz="914400" rtl="0" eaLnBrk="1" latinLnBrk="0" hangingPunct="1">
        <a:lnSpc>
          <a:spcPct val="90000"/>
        </a:lnSpc>
        <a:spcBef>
          <a:spcPct val="0"/>
        </a:spcBef>
        <a:buNone/>
        <a:defRPr sz="4400" b="1" kern="1200">
          <a:solidFill>
            <a:schemeClr val="accent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4"/>
        </a:buClr>
        <a:buFont typeface="Wingdings" pitchFamily="2" charset="2"/>
        <a:buChar char="§"/>
        <a:defRPr sz="2800" kern="1200">
          <a:solidFill>
            <a:srgbClr val="67676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4"/>
        </a:buClr>
        <a:buFont typeface="Wingdings" pitchFamily="2" charset="2"/>
        <a:buChar char="§"/>
        <a:defRPr sz="24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4"/>
        </a:buClr>
        <a:buFont typeface="Wingdings" pitchFamily="2" charset="2"/>
        <a:buChar char="§"/>
        <a:defRPr sz="20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4"/>
        </a:buClr>
        <a:buFont typeface="Wingdings" pitchFamily="2" charset="2"/>
        <a:buChar char="§"/>
        <a:defRPr sz="18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4"/>
        </a:buClr>
        <a:buFont typeface="Wingdings" pitchFamily="2" charset="2"/>
        <a:buChar char="§"/>
        <a:defRPr sz="18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F8F165-EA3E-BE4D-A166-E1808E6958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8E08D52-24AA-2746-B1C0-CFEBF69439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6DB20-01DB-D84C-A74D-2C16DBBEB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CEF251-E918-784C-8717-1F0B733AA660}" type="datetimeFigureOut">
              <a:rPr lang="en-US" smtClean="0"/>
              <a:t>3/5/2026</a:t>
            </a:fld>
            <a:endParaRPr lang="en-US"/>
          </a:p>
        </p:txBody>
      </p:sp>
      <p:sp>
        <p:nvSpPr>
          <p:cNvPr id="5" name="Footer Placeholder 4">
            <a:extLst>
              <a:ext uri="{FF2B5EF4-FFF2-40B4-BE49-F238E27FC236}">
                <a16:creationId xmlns:a16="http://schemas.microsoft.com/office/drawing/2014/main" id="{7106315B-BB5B-9F4C-96E0-DAFAB644F0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8D7268-6812-EE40-A071-66B15A590D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0B49ED-3BDC-B645-964C-10CAC51D48A6}" type="slidenum">
              <a:rPr lang="en-US" smtClean="0"/>
              <a:t>‹#›</a:t>
            </a:fld>
            <a:endParaRPr lang="en-US"/>
          </a:p>
        </p:txBody>
      </p:sp>
    </p:spTree>
    <p:extLst>
      <p:ext uri="{BB962C8B-B14F-4D97-AF65-F5344CB8AC3E}">
        <p14:creationId xmlns:p14="http://schemas.microsoft.com/office/powerpoint/2010/main" val="280424168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l" defTabSz="914400" rtl="0" eaLnBrk="1" latinLnBrk="0" hangingPunct="1">
        <a:lnSpc>
          <a:spcPct val="90000"/>
        </a:lnSpc>
        <a:spcBef>
          <a:spcPct val="0"/>
        </a:spcBef>
        <a:buNone/>
        <a:defRPr sz="4400" b="1" kern="1200">
          <a:solidFill>
            <a:schemeClr val="accent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4"/>
        </a:buClr>
        <a:buFont typeface="Wingdings" pitchFamily="2" charset="2"/>
        <a:buChar char="§"/>
        <a:defRPr sz="2800" kern="1200">
          <a:solidFill>
            <a:srgbClr val="67676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4"/>
        </a:buClr>
        <a:buFont typeface="Wingdings" pitchFamily="2" charset="2"/>
        <a:buChar char="§"/>
        <a:defRPr sz="2400" kern="1200">
          <a:solidFill>
            <a:srgbClr val="67676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4"/>
        </a:buClr>
        <a:buFont typeface="Wingdings" pitchFamily="2" charset="2"/>
        <a:buChar char="§"/>
        <a:defRPr sz="2000" kern="1200">
          <a:solidFill>
            <a:srgbClr val="67676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4"/>
        </a:buClr>
        <a:buFont typeface="Wingdings" pitchFamily="2" charset="2"/>
        <a:buChar char="§"/>
        <a:defRPr sz="1800" kern="1200">
          <a:solidFill>
            <a:srgbClr val="67676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4"/>
        </a:buClr>
        <a:buFont typeface="Wingdings" pitchFamily="2" charset="2"/>
        <a:buChar char="§"/>
        <a:defRPr sz="1800" kern="1200">
          <a:solidFill>
            <a:srgbClr val="67676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ukro@ukro.ac.uk"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hyperlink" Target="mailto:eugrantsfunding@ukri.org"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iuk-business-connect.org.uk/programme/european/horizon-europe/" TargetMode="External"/><Relationship Id="rId2" Type="http://schemas.openxmlformats.org/officeDocument/2006/relationships/hyperlink" Target="http://www.ukro.ac.uk/" TargetMode="External"/><Relationship Id="rId1" Type="http://schemas.openxmlformats.org/officeDocument/2006/relationships/slideLayout" Target="../slideLayouts/slideLayout2.xml"/><Relationship Id="rId4" Type="http://schemas.openxmlformats.org/officeDocument/2006/relationships/hyperlink" Target="https://www.gov.uk/business-finance-support/horizon-europe-funding#find-your-uk-national-contact-point-for-advice"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gov.uk/business-finance-support/horizon-europe-funding#find-your-uk-national-contact-point-for-advice"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hyperlink" Target="https://iuk-business-connect.org.uk/programme/european/horizon-europe/" TargetMode="External"/><Relationship Id="rId5" Type="http://schemas.openxmlformats.org/officeDocument/2006/relationships/hyperlink" Target="http://www.ukro.ac.uk/" TargetMode="External"/><Relationship Id="rId4" Type="http://schemas.openxmlformats.org/officeDocument/2006/relationships/hyperlink" Target="https://cloud.email.comms.iuk.ukri.org/horizon-europe-sign-up"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D5F4A1-72C1-B64A-B6C8-5B8230A2F4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5938" y="512763"/>
            <a:ext cx="3302358" cy="971550"/>
          </a:xfrm>
          <a:prstGeom prst="rect">
            <a:avLst/>
          </a:prstGeom>
        </p:spPr>
      </p:pic>
      <p:sp>
        <p:nvSpPr>
          <p:cNvPr id="6" name="TextBox 5">
            <a:extLst>
              <a:ext uri="{FF2B5EF4-FFF2-40B4-BE49-F238E27FC236}">
                <a16:creationId xmlns:a16="http://schemas.microsoft.com/office/drawing/2014/main" id="{A8E48954-942C-1C4C-818E-BEF11B1D1890}"/>
              </a:ext>
            </a:extLst>
          </p:cNvPr>
          <p:cNvSpPr txBox="1"/>
          <p:nvPr/>
        </p:nvSpPr>
        <p:spPr>
          <a:xfrm>
            <a:off x="785091" y="1921164"/>
            <a:ext cx="8897533" cy="2308324"/>
          </a:xfrm>
          <a:prstGeom prst="rect">
            <a:avLst/>
          </a:prstGeom>
          <a:noFill/>
        </p:spPr>
        <p:txBody>
          <a:bodyPr wrap="square" rtlCol="0" anchor="t">
            <a:spAutoFit/>
          </a:bodyPr>
          <a:lstStyle/>
          <a:p>
            <a:r>
              <a:rPr lang="en-US" sz="4800" b="1" spc="-150">
                <a:solidFill>
                  <a:srgbClr val="002060"/>
                </a:solidFill>
                <a:latin typeface="Arial" panose="020B0604020202020204" pitchFamily="34" charset="0"/>
                <a:cs typeface="Arial" panose="020B0604020202020204" pitchFamily="34" charset="0"/>
              </a:rPr>
              <a:t>Research Managers Event – Supporting participation in Horizon Europe </a:t>
            </a:r>
          </a:p>
        </p:txBody>
      </p:sp>
      <p:sp>
        <p:nvSpPr>
          <p:cNvPr id="7" name="Rectangle 6">
            <a:extLst>
              <a:ext uri="{FF2B5EF4-FFF2-40B4-BE49-F238E27FC236}">
                <a16:creationId xmlns:a16="http://schemas.microsoft.com/office/drawing/2014/main" id="{9A16C876-2514-2E47-9712-09D7232D75F4}"/>
              </a:ext>
            </a:extLst>
          </p:cNvPr>
          <p:cNvSpPr/>
          <p:nvPr/>
        </p:nvSpPr>
        <p:spPr>
          <a:xfrm>
            <a:off x="785091" y="4918078"/>
            <a:ext cx="5745669" cy="461665"/>
          </a:xfrm>
          <a:prstGeom prst="rect">
            <a:avLst/>
          </a:prstGeom>
        </p:spPr>
        <p:txBody>
          <a:bodyPr wrap="square">
            <a:spAutoFit/>
          </a:bodyPr>
          <a:lstStyle/>
          <a:p>
            <a:r>
              <a:rPr lang="en-GB" sz="2400" dirty="0">
                <a:solidFill>
                  <a:srgbClr val="626262"/>
                </a:solidFill>
                <a:latin typeface="Arial" panose="020B0604020202020204" pitchFamily="34" charset="0"/>
                <a:cs typeface="Arial" panose="020B0604020202020204" pitchFamily="34" charset="0"/>
              </a:rPr>
              <a:t>Wednesday </a:t>
            </a:r>
            <a:r>
              <a:rPr lang="en-GB" sz="2400">
                <a:solidFill>
                  <a:srgbClr val="626262"/>
                </a:solidFill>
                <a:latin typeface="Arial" panose="020B0604020202020204" pitchFamily="34" charset="0"/>
                <a:cs typeface="Arial" panose="020B0604020202020204" pitchFamily="34" charset="0"/>
              </a:rPr>
              <a:t>28</a:t>
            </a:r>
            <a:r>
              <a:rPr lang="en-GB" sz="2400" baseline="30000">
                <a:solidFill>
                  <a:srgbClr val="626262"/>
                </a:solidFill>
                <a:latin typeface="Arial" panose="020B0604020202020204" pitchFamily="34" charset="0"/>
                <a:cs typeface="Arial" panose="020B0604020202020204" pitchFamily="34" charset="0"/>
              </a:rPr>
              <a:t>th</a:t>
            </a:r>
            <a:r>
              <a:rPr lang="en-GB" sz="2400">
                <a:solidFill>
                  <a:srgbClr val="626262"/>
                </a:solidFill>
                <a:latin typeface="Arial" panose="020B0604020202020204" pitchFamily="34" charset="0"/>
                <a:cs typeface="Arial" panose="020B0604020202020204" pitchFamily="34" charset="0"/>
              </a:rPr>
              <a:t> January 2026</a:t>
            </a:r>
            <a:endParaRPr lang="en-GB" sz="2400" dirty="0">
              <a:solidFill>
                <a:srgbClr val="626262"/>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D5E3F99-89A7-874F-8681-561B34E348D4}"/>
              </a:ext>
            </a:extLst>
          </p:cNvPr>
          <p:cNvSpPr txBox="1"/>
          <p:nvPr/>
        </p:nvSpPr>
        <p:spPr>
          <a:xfrm>
            <a:off x="2530258" y="501041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224382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15C7-6907-2D61-E705-6DF938C33BC1}"/>
              </a:ext>
            </a:extLst>
          </p:cNvPr>
          <p:cNvSpPr>
            <a:spLocks noGrp="1"/>
          </p:cNvSpPr>
          <p:nvPr>
            <p:ph type="title"/>
          </p:nvPr>
        </p:nvSpPr>
        <p:spPr/>
        <p:txBody>
          <a:bodyPr/>
          <a:lstStyle/>
          <a:p>
            <a:r>
              <a:rPr lang="en-GB"/>
              <a:t>Purpose of today </a:t>
            </a:r>
          </a:p>
        </p:txBody>
      </p:sp>
      <p:sp>
        <p:nvSpPr>
          <p:cNvPr id="3" name="Content Placeholder 2">
            <a:extLst>
              <a:ext uri="{FF2B5EF4-FFF2-40B4-BE49-F238E27FC236}">
                <a16:creationId xmlns:a16="http://schemas.microsoft.com/office/drawing/2014/main" id="{BB5F2D54-04B2-96A6-CEC5-E2818F3BFF8F}"/>
              </a:ext>
            </a:extLst>
          </p:cNvPr>
          <p:cNvSpPr>
            <a:spLocks noGrp="1"/>
          </p:cNvSpPr>
          <p:nvPr>
            <p:ph idx="1"/>
          </p:nvPr>
        </p:nvSpPr>
        <p:spPr/>
        <p:txBody>
          <a:bodyPr>
            <a:normAutofit/>
          </a:bodyPr>
          <a:lstStyle/>
          <a:p>
            <a:pPr>
              <a:lnSpc>
                <a:spcPct val="114000"/>
              </a:lnSpc>
            </a:pPr>
            <a:r>
              <a:rPr lang="en-GB" sz="2400" dirty="0"/>
              <a:t>To deliver targeted, practical and collaborative training that empowers UK research support professionals to maximise engagement with Horizon Europe and prepare for FP10</a:t>
            </a:r>
          </a:p>
          <a:p>
            <a:pPr>
              <a:lnSpc>
                <a:spcPct val="114000"/>
              </a:lnSpc>
            </a:pPr>
            <a:r>
              <a:rPr lang="en-GB" sz="2400" dirty="0"/>
              <a:t>The build on and strengthen relationships between UK research staff </a:t>
            </a:r>
          </a:p>
          <a:p>
            <a:pPr>
              <a:lnSpc>
                <a:spcPct val="114000"/>
              </a:lnSpc>
            </a:pPr>
            <a:endParaRPr lang="en-GB" sz="2400" dirty="0"/>
          </a:p>
        </p:txBody>
      </p:sp>
    </p:spTree>
    <p:extLst>
      <p:ext uri="{BB962C8B-B14F-4D97-AF65-F5344CB8AC3E}">
        <p14:creationId xmlns:p14="http://schemas.microsoft.com/office/powerpoint/2010/main" val="44346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15C7-6907-2D61-E705-6DF938C33BC1}"/>
              </a:ext>
            </a:extLst>
          </p:cNvPr>
          <p:cNvSpPr>
            <a:spLocks noGrp="1"/>
          </p:cNvSpPr>
          <p:nvPr>
            <p:ph type="title"/>
          </p:nvPr>
        </p:nvSpPr>
        <p:spPr/>
        <p:txBody>
          <a:bodyPr/>
          <a:lstStyle/>
          <a:p>
            <a:r>
              <a:rPr lang="en-GB"/>
              <a:t>Agenda</a:t>
            </a:r>
          </a:p>
        </p:txBody>
      </p:sp>
      <p:sp>
        <p:nvSpPr>
          <p:cNvPr id="5" name="Rectangle 2">
            <a:extLst>
              <a:ext uri="{FF2B5EF4-FFF2-40B4-BE49-F238E27FC236}">
                <a16:creationId xmlns:a16="http://schemas.microsoft.com/office/drawing/2014/main" id="{1C0D7961-A162-D7C9-21EF-0E7BBFD06F48}"/>
              </a:ext>
            </a:extLst>
          </p:cNvPr>
          <p:cNvSpPr>
            <a:spLocks noGrp="1" noChangeArrowheads="1"/>
          </p:cNvSpPr>
          <p:nvPr>
            <p:ph idx="1"/>
          </p:nvPr>
        </p:nvSpPr>
        <p:spPr bwMode="auto">
          <a:xfrm>
            <a:off x="619038" y="1493873"/>
            <a:ext cx="11285883" cy="4212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fontAlgn="base">
              <a:lnSpc>
                <a:spcPct val="114000"/>
              </a:lnSpc>
              <a:spcAft>
                <a:spcPct val="0"/>
              </a:spcAft>
              <a:buSzTx/>
              <a:tabLst/>
            </a:pPr>
            <a:r>
              <a:rPr lang="en-US" altLang="en-US" sz="2000" dirty="0"/>
              <a:t>Welcome &amp; policy context – UKRI, University of Leicester and DSIT updates, including FP10 and the Spending Review</a:t>
            </a:r>
          </a:p>
          <a:p>
            <a:pPr marR="0" lvl="0" fontAlgn="base">
              <a:lnSpc>
                <a:spcPct val="114000"/>
              </a:lnSpc>
              <a:spcAft>
                <a:spcPct val="0"/>
              </a:spcAft>
              <a:buSzTx/>
              <a:tabLst/>
            </a:pPr>
            <a:r>
              <a:rPr lang="en-US" altLang="en-US" sz="2000" dirty="0"/>
              <a:t>Horizon Europe pillars – Key novelties and updates across Pillar I (MSCA), Pillar II, and Pillar III (EIC &amp; EIT)</a:t>
            </a:r>
          </a:p>
          <a:p>
            <a:pPr marR="0" lvl="0" fontAlgn="base">
              <a:lnSpc>
                <a:spcPct val="114000"/>
              </a:lnSpc>
              <a:spcAft>
                <a:spcPct val="0"/>
              </a:spcAft>
              <a:buSzTx/>
              <a:tabLst/>
            </a:pPr>
            <a:r>
              <a:rPr lang="en-US" altLang="en-US" sz="2000" dirty="0"/>
              <a:t>Networking &amp; collaboration – Structured networking with peers and UKRI Brussels</a:t>
            </a:r>
          </a:p>
          <a:p>
            <a:pPr marR="0" lvl="0" fontAlgn="base">
              <a:lnSpc>
                <a:spcPct val="114000"/>
              </a:lnSpc>
              <a:spcAft>
                <a:spcPct val="0"/>
              </a:spcAft>
              <a:buSzTx/>
              <a:tabLst/>
            </a:pPr>
            <a:r>
              <a:rPr lang="en-US" altLang="en-US" sz="2000" dirty="0"/>
              <a:t>Cross-cutting opportunities – COST developments and wider Horizon Europe insights</a:t>
            </a:r>
          </a:p>
          <a:p>
            <a:pPr marR="0" lvl="0" fontAlgn="base">
              <a:lnSpc>
                <a:spcPct val="114000"/>
              </a:lnSpc>
              <a:spcAft>
                <a:spcPct val="0"/>
              </a:spcAft>
              <a:buSzTx/>
              <a:tabLst/>
            </a:pPr>
            <a:r>
              <a:rPr lang="en-US" altLang="en-US" sz="2000" dirty="0"/>
              <a:t>Grant preparation support – Practical sessions on preparing applications, AI in proposal writing, and lump sum funding</a:t>
            </a:r>
          </a:p>
          <a:p>
            <a:pPr marR="0" lvl="0" fontAlgn="base">
              <a:lnSpc>
                <a:spcPct val="114000"/>
              </a:lnSpc>
              <a:spcAft>
                <a:spcPct val="0"/>
              </a:spcAft>
              <a:buSzTx/>
              <a:tabLst/>
            </a:pPr>
            <a:r>
              <a:rPr lang="en-US" altLang="en-US" sz="2000" dirty="0"/>
              <a:t>Looking ahead – Sector challenges, lobbying for Horizon Europe, and next steps as we enter the final two years</a:t>
            </a:r>
          </a:p>
        </p:txBody>
      </p:sp>
    </p:spTree>
    <p:extLst>
      <p:ext uri="{BB962C8B-B14F-4D97-AF65-F5344CB8AC3E}">
        <p14:creationId xmlns:p14="http://schemas.microsoft.com/office/powerpoint/2010/main" val="192257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15C7-6907-2D61-E705-6DF938C33BC1}"/>
              </a:ext>
            </a:extLst>
          </p:cNvPr>
          <p:cNvSpPr>
            <a:spLocks noGrp="1"/>
          </p:cNvSpPr>
          <p:nvPr>
            <p:ph type="title"/>
          </p:nvPr>
        </p:nvSpPr>
        <p:spPr/>
        <p:txBody>
          <a:bodyPr/>
          <a:lstStyle/>
          <a:p>
            <a:r>
              <a:rPr lang="en-GB"/>
              <a:t>Housekeeping</a:t>
            </a:r>
          </a:p>
        </p:txBody>
      </p:sp>
      <p:sp>
        <p:nvSpPr>
          <p:cNvPr id="3" name="Content Placeholder 2">
            <a:extLst>
              <a:ext uri="{FF2B5EF4-FFF2-40B4-BE49-F238E27FC236}">
                <a16:creationId xmlns:a16="http://schemas.microsoft.com/office/drawing/2014/main" id="{BB5F2D54-04B2-96A6-CEC5-E2818F3BFF8F}"/>
              </a:ext>
            </a:extLst>
          </p:cNvPr>
          <p:cNvSpPr>
            <a:spLocks noGrp="1"/>
          </p:cNvSpPr>
          <p:nvPr>
            <p:ph idx="1"/>
          </p:nvPr>
        </p:nvSpPr>
        <p:spPr/>
        <p:txBody>
          <a:bodyPr vert="horz" lIns="91440" tIns="45720" rIns="91440" bIns="45720" rtlCol="0" anchor="t">
            <a:normAutofit/>
          </a:bodyPr>
          <a:lstStyle/>
          <a:p>
            <a:pPr>
              <a:lnSpc>
                <a:spcPct val="134000"/>
              </a:lnSpc>
              <a:spcBef>
                <a:spcPts val="0"/>
              </a:spcBef>
              <a:spcAft>
                <a:spcPts val="600"/>
              </a:spcAft>
            </a:pPr>
            <a:r>
              <a:rPr lang="en-GB" sz="1400" dirty="0">
                <a:latin typeface="Arial"/>
                <a:cs typeface="Arial"/>
              </a:rPr>
              <a:t>Tea/Coffee and refreshments will be provided throughout the day, please help yourself</a:t>
            </a:r>
          </a:p>
          <a:p>
            <a:pPr>
              <a:lnSpc>
                <a:spcPct val="134000"/>
              </a:lnSpc>
              <a:spcBef>
                <a:spcPts val="0"/>
              </a:spcBef>
              <a:spcAft>
                <a:spcPts val="600"/>
              </a:spcAft>
            </a:pPr>
            <a:r>
              <a:rPr lang="en-GB" sz="1400" dirty="0">
                <a:latin typeface="Arial"/>
                <a:cs typeface="Arial"/>
              </a:rPr>
              <a:t>Restroom facilities are located on the lower ground floor and ground floor, both next to the lifts.</a:t>
            </a:r>
          </a:p>
          <a:p>
            <a:pPr>
              <a:lnSpc>
                <a:spcPct val="134000"/>
              </a:lnSpc>
              <a:spcBef>
                <a:spcPts val="0"/>
              </a:spcBef>
              <a:spcAft>
                <a:spcPts val="600"/>
              </a:spcAft>
            </a:pPr>
            <a:r>
              <a:rPr lang="en-GB" sz="1400" dirty="0">
                <a:latin typeface="Arial"/>
                <a:cs typeface="Arial"/>
              </a:rPr>
              <a:t>No fire alarms are expected – if an alarm does sound, please make your way outside the Imperial College Main Entrance (back through the registration area).</a:t>
            </a:r>
          </a:p>
          <a:p>
            <a:pPr>
              <a:lnSpc>
                <a:spcPct val="134000"/>
              </a:lnSpc>
              <a:spcBef>
                <a:spcPts val="0"/>
              </a:spcBef>
              <a:spcAft>
                <a:spcPts val="600"/>
              </a:spcAft>
            </a:pPr>
            <a:r>
              <a:rPr lang="en-GB" sz="1400" dirty="0">
                <a:latin typeface="Arial"/>
                <a:cs typeface="Arial"/>
              </a:rPr>
              <a:t>We encourage constructive dialogue, inclusive behaviour and respect for speakers and other attendees </a:t>
            </a:r>
          </a:p>
          <a:p>
            <a:pPr>
              <a:lnSpc>
                <a:spcPct val="134000"/>
              </a:lnSpc>
              <a:spcBef>
                <a:spcPts val="0"/>
              </a:spcBef>
              <a:spcAft>
                <a:spcPts val="600"/>
              </a:spcAft>
            </a:pPr>
            <a:r>
              <a:rPr lang="en-GB" sz="1400" dirty="0">
                <a:latin typeface="Arial"/>
                <a:cs typeface="Arial"/>
              </a:rPr>
              <a:t>UKRI staff will be taking photos throughout the day</a:t>
            </a:r>
          </a:p>
          <a:p>
            <a:pPr>
              <a:lnSpc>
                <a:spcPct val="134000"/>
              </a:lnSpc>
              <a:spcBef>
                <a:spcPts val="0"/>
              </a:spcBef>
              <a:spcAft>
                <a:spcPts val="600"/>
              </a:spcAft>
            </a:pPr>
            <a:r>
              <a:rPr lang="en-GB" sz="1400" dirty="0">
                <a:latin typeface="Arial"/>
                <a:cs typeface="Arial"/>
              </a:rPr>
              <a:t>Wi-Fi is available via </a:t>
            </a:r>
            <a:r>
              <a:rPr lang="en-GB" sz="1400" dirty="0" err="1">
                <a:latin typeface="Arial"/>
                <a:cs typeface="Arial"/>
              </a:rPr>
              <a:t>eduroam</a:t>
            </a:r>
            <a:r>
              <a:rPr lang="en-GB" sz="1400" dirty="0">
                <a:latin typeface="Arial"/>
                <a:cs typeface="Arial"/>
              </a:rPr>
              <a:t> or The Cloud</a:t>
            </a:r>
          </a:p>
          <a:p>
            <a:pPr>
              <a:lnSpc>
                <a:spcPct val="134000"/>
              </a:lnSpc>
              <a:spcBef>
                <a:spcPts val="0"/>
              </a:spcBef>
              <a:spcAft>
                <a:spcPts val="600"/>
              </a:spcAft>
            </a:pPr>
            <a:r>
              <a:rPr lang="en-GB" sz="1400" dirty="0">
                <a:latin typeface="Arial"/>
                <a:cs typeface="Arial"/>
              </a:rPr>
              <a:t>There will be live Q&amp;A during each session. We appreciate there may be lots of questions, if we do not get around to answering all questions, please approach us throughout the day or drop your questions to </a:t>
            </a:r>
            <a:r>
              <a:rPr lang="en-GB" sz="1400" b="1" dirty="0">
                <a:solidFill>
                  <a:schemeClr val="accent3"/>
                </a:solidFill>
                <a:latin typeface="Arial"/>
                <a:cs typeface="Arial"/>
                <a:hlinkClick r:id="rId2">
                  <a:extLst>
                    <a:ext uri="{A12FA001-AC4F-418D-AE19-62706E023703}">
                      <ahyp:hlinkClr xmlns:ahyp="http://schemas.microsoft.com/office/drawing/2018/hyperlinkcolor" val="tx"/>
                    </a:ext>
                  </a:extLst>
                </a:hlinkClick>
              </a:rPr>
              <a:t>ukro@ukro.ac.uk</a:t>
            </a:r>
            <a:r>
              <a:rPr lang="en-GB" sz="1400" dirty="0">
                <a:latin typeface="Arial"/>
                <a:cs typeface="Arial"/>
              </a:rPr>
              <a:t> </a:t>
            </a:r>
          </a:p>
          <a:p>
            <a:pPr marL="0" indent="0">
              <a:lnSpc>
                <a:spcPct val="134000"/>
              </a:lnSpc>
              <a:spcBef>
                <a:spcPts val="0"/>
              </a:spcBef>
              <a:spcAft>
                <a:spcPts val="600"/>
              </a:spcAft>
              <a:buNone/>
            </a:pPr>
            <a:endParaRPr lang="en-GB" sz="1400" dirty="0">
              <a:latin typeface="Arial"/>
              <a:cs typeface="Arial"/>
            </a:endParaRPr>
          </a:p>
          <a:p>
            <a:pPr marL="0" indent="0">
              <a:lnSpc>
                <a:spcPct val="134000"/>
              </a:lnSpc>
              <a:spcBef>
                <a:spcPts val="0"/>
              </a:spcBef>
              <a:spcAft>
                <a:spcPts val="600"/>
              </a:spcAft>
              <a:buNone/>
            </a:pPr>
            <a:endParaRPr lang="en-GB" dirty="0"/>
          </a:p>
          <a:p>
            <a:pPr marL="0" indent="0">
              <a:lnSpc>
                <a:spcPct val="134000"/>
              </a:lnSpc>
              <a:spcBef>
                <a:spcPts val="0"/>
              </a:spcBef>
              <a:spcAft>
                <a:spcPts val="600"/>
              </a:spcAft>
              <a:buNone/>
            </a:pPr>
            <a:endParaRPr lang="en-GB" dirty="0"/>
          </a:p>
        </p:txBody>
      </p:sp>
    </p:spTree>
    <p:extLst>
      <p:ext uri="{BB962C8B-B14F-4D97-AF65-F5344CB8AC3E}">
        <p14:creationId xmlns:p14="http://schemas.microsoft.com/office/powerpoint/2010/main" val="1621829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D5F4A1-72C1-B64A-B6C8-5B8230A2F4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5938" y="512763"/>
            <a:ext cx="3302358" cy="971550"/>
          </a:xfrm>
          <a:prstGeom prst="rect">
            <a:avLst/>
          </a:prstGeom>
        </p:spPr>
      </p:pic>
      <p:sp>
        <p:nvSpPr>
          <p:cNvPr id="6" name="TextBox 5">
            <a:extLst>
              <a:ext uri="{FF2B5EF4-FFF2-40B4-BE49-F238E27FC236}">
                <a16:creationId xmlns:a16="http://schemas.microsoft.com/office/drawing/2014/main" id="{A8E48954-942C-1C4C-818E-BEF11B1D1890}"/>
              </a:ext>
            </a:extLst>
          </p:cNvPr>
          <p:cNvSpPr txBox="1"/>
          <p:nvPr/>
        </p:nvSpPr>
        <p:spPr>
          <a:xfrm>
            <a:off x="764209" y="1725221"/>
            <a:ext cx="8897533" cy="3847207"/>
          </a:xfrm>
          <a:prstGeom prst="rect">
            <a:avLst/>
          </a:prstGeom>
          <a:noFill/>
        </p:spPr>
        <p:txBody>
          <a:bodyPr wrap="square" rtlCol="0" anchor="t">
            <a:spAutoFit/>
          </a:bodyPr>
          <a:lstStyle/>
          <a:p>
            <a:endParaRPr lang="en-US" sz="3600" b="1" spc="-150" dirty="0">
              <a:solidFill>
                <a:srgbClr val="002060"/>
              </a:solidFill>
              <a:latin typeface="Arial" panose="020B0604020202020204" pitchFamily="34" charset="0"/>
              <a:cs typeface="Arial" panose="020B0604020202020204" pitchFamily="34" charset="0"/>
            </a:endParaRPr>
          </a:p>
          <a:p>
            <a:r>
              <a:rPr lang="en-US" sz="3600" b="1" dirty="0">
                <a:solidFill>
                  <a:srgbClr val="002060"/>
                </a:solidFill>
                <a:latin typeface="Arial" panose="020B0604020202020204" pitchFamily="34" charset="0"/>
                <a:cs typeface="Arial" panose="020B0604020202020204" pitchFamily="34" charset="0"/>
              </a:rPr>
              <a:t>Research Managers Event – Supporting participation in Horizon Europe </a:t>
            </a:r>
          </a:p>
          <a:p>
            <a:endParaRPr lang="en-US" sz="3200" b="1" spc="-150" dirty="0">
              <a:solidFill>
                <a:srgbClr val="676767"/>
              </a:solidFill>
              <a:latin typeface="Arial" panose="020B0604020202020204" pitchFamily="34" charset="0"/>
              <a:cs typeface="Arial" panose="020B0604020202020204" pitchFamily="34" charset="0"/>
            </a:endParaRPr>
          </a:p>
          <a:p>
            <a:endParaRPr lang="en-US" sz="3200" b="1" spc="-150" dirty="0">
              <a:solidFill>
                <a:srgbClr val="676767"/>
              </a:solidFill>
              <a:latin typeface="Arial" panose="020B0604020202020204" pitchFamily="34" charset="0"/>
              <a:cs typeface="Arial" panose="020B0604020202020204" pitchFamily="34" charset="0"/>
            </a:endParaRPr>
          </a:p>
          <a:p>
            <a:r>
              <a:rPr lang="en-US" sz="2400" dirty="0">
                <a:solidFill>
                  <a:srgbClr val="676767"/>
                </a:solidFill>
                <a:latin typeface="Arial" panose="020B0604020202020204" pitchFamily="34" charset="0"/>
                <a:cs typeface="Arial" panose="020B0604020202020204" pitchFamily="34" charset="0"/>
              </a:rPr>
              <a:t>Emily Clarke</a:t>
            </a:r>
          </a:p>
          <a:p>
            <a:r>
              <a:rPr lang="en-US" sz="2400" dirty="0">
                <a:solidFill>
                  <a:srgbClr val="676767"/>
                </a:solidFill>
                <a:latin typeface="Arial" panose="020B0604020202020204" pitchFamily="34" charset="0"/>
                <a:cs typeface="Arial" panose="020B0604020202020204" pitchFamily="34" charset="0"/>
              </a:rPr>
              <a:t>Associate Director of European Funding</a:t>
            </a:r>
            <a:br>
              <a:rPr lang="en-US" sz="2400" dirty="0">
                <a:solidFill>
                  <a:srgbClr val="676767"/>
                </a:solidFill>
                <a:latin typeface="Arial" panose="020B0604020202020204" pitchFamily="34" charset="0"/>
                <a:cs typeface="Arial" panose="020B0604020202020204" pitchFamily="34" charset="0"/>
              </a:rPr>
            </a:br>
            <a:r>
              <a:rPr lang="en-US" sz="2400" dirty="0">
                <a:solidFill>
                  <a:srgbClr val="676767"/>
                </a:solidFill>
                <a:latin typeface="Arial" panose="020B0604020202020204" pitchFamily="34" charset="0"/>
                <a:cs typeface="Arial" panose="020B0604020202020204" pitchFamily="34" charset="0"/>
              </a:rPr>
              <a:t>Wednesday 28</a:t>
            </a:r>
            <a:r>
              <a:rPr lang="en-US" sz="2400" baseline="30000" dirty="0">
                <a:solidFill>
                  <a:srgbClr val="676767"/>
                </a:solidFill>
                <a:latin typeface="Arial" panose="020B0604020202020204" pitchFamily="34" charset="0"/>
                <a:cs typeface="Arial" panose="020B0604020202020204" pitchFamily="34" charset="0"/>
              </a:rPr>
              <a:t>th</a:t>
            </a:r>
            <a:r>
              <a:rPr lang="en-US" sz="2400" dirty="0">
                <a:solidFill>
                  <a:srgbClr val="676767"/>
                </a:solidFill>
                <a:latin typeface="Arial" panose="020B0604020202020204" pitchFamily="34" charset="0"/>
                <a:cs typeface="Arial" panose="020B0604020202020204" pitchFamily="34" charset="0"/>
              </a:rPr>
              <a:t> January 2026</a:t>
            </a:r>
            <a:endParaRPr lang="en-GB" sz="2400" dirty="0">
              <a:solidFill>
                <a:srgbClr val="626262"/>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D5E3F99-89A7-874F-8681-561B34E348D4}"/>
              </a:ext>
            </a:extLst>
          </p:cNvPr>
          <p:cNvSpPr txBox="1"/>
          <p:nvPr/>
        </p:nvSpPr>
        <p:spPr>
          <a:xfrm>
            <a:off x="2530258" y="5010411"/>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741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E35D0-47D2-FA0A-2420-12558EA32AAC}"/>
              </a:ext>
            </a:extLst>
          </p:cNvPr>
          <p:cNvSpPr>
            <a:spLocks noGrp="1"/>
          </p:cNvSpPr>
          <p:nvPr>
            <p:ph type="title"/>
          </p:nvPr>
        </p:nvSpPr>
        <p:spPr>
          <a:xfrm>
            <a:off x="523693" y="244550"/>
            <a:ext cx="10927572" cy="1329069"/>
          </a:xfrm>
        </p:spPr>
        <p:txBody>
          <a:bodyPr>
            <a:normAutofit/>
          </a:bodyPr>
          <a:lstStyle/>
          <a:p>
            <a:r>
              <a:rPr lang="en-GB" sz="3600"/>
              <a:t>UKRI support for UK participation in Horizon Europe</a:t>
            </a:r>
          </a:p>
        </p:txBody>
      </p:sp>
      <p:sp>
        <p:nvSpPr>
          <p:cNvPr id="3" name="Content Placeholder 2">
            <a:extLst>
              <a:ext uri="{FF2B5EF4-FFF2-40B4-BE49-F238E27FC236}">
                <a16:creationId xmlns:a16="http://schemas.microsoft.com/office/drawing/2014/main" id="{E230B794-88A6-A5D2-E01C-C1E729CF3A5A}"/>
              </a:ext>
            </a:extLst>
          </p:cNvPr>
          <p:cNvSpPr>
            <a:spLocks noGrp="1"/>
          </p:cNvSpPr>
          <p:nvPr>
            <p:ph idx="1"/>
          </p:nvPr>
        </p:nvSpPr>
        <p:spPr/>
        <p:txBody>
          <a:bodyPr>
            <a:normAutofit/>
          </a:bodyPr>
          <a:lstStyle/>
          <a:p>
            <a:pPr>
              <a:lnSpc>
                <a:spcPct val="110000"/>
              </a:lnSpc>
              <a:buFont typeface="Arial" panose="020B0604020202020204" pitchFamily="34" charset="0"/>
              <a:buChar char="•"/>
            </a:pPr>
            <a:r>
              <a:rPr lang="en-GB" sz="2200"/>
              <a:t>Operational changes to the delivery of support for Horizon Europe engagement </a:t>
            </a:r>
          </a:p>
          <a:p>
            <a:pPr>
              <a:lnSpc>
                <a:spcPct val="110000"/>
              </a:lnSpc>
              <a:buFont typeface="Arial" panose="020B0604020202020204" pitchFamily="34" charset="0"/>
              <a:buChar char="•"/>
            </a:pPr>
            <a:r>
              <a:rPr lang="en-GB" sz="2200"/>
              <a:t>Opportunity to work towards a more sustainable and coherent support structure </a:t>
            </a:r>
          </a:p>
          <a:p>
            <a:pPr>
              <a:lnSpc>
                <a:spcPct val="110000"/>
              </a:lnSpc>
              <a:buFont typeface="Arial" panose="020B0604020202020204" pitchFamily="34" charset="0"/>
              <a:buChar char="•"/>
            </a:pPr>
            <a:r>
              <a:rPr lang="en-GB" sz="2200"/>
              <a:t>Integrating different teams - the Horizon Guarantee, the National Contact Points, and UKRI Brussels</a:t>
            </a:r>
          </a:p>
          <a:p>
            <a:pPr>
              <a:lnSpc>
                <a:spcPct val="110000"/>
              </a:lnSpc>
            </a:pPr>
            <a:endParaRPr lang="en-GB" sz="2200"/>
          </a:p>
        </p:txBody>
      </p:sp>
    </p:spTree>
    <p:extLst>
      <p:ext uri="{BB962C8B-B14F-4D97-AF65-F5344CB8AC3E}">
        <p14:creationId xmlns:p14="http://schemas.microsoft.com/office/powerpoint/2010/main" val="313948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42C2C1B-0986-D306-8E2E-7B94F63B293F}"/>
              </a:ext>
            </a:extLst>
          </p:cNvPr>
          <p:cNvSpPr/>
          <p:nvPr/>
        </p:nvSpPr>
        <p:spPr>
          <a:xfrm>
            <a:off x="6142961" y="563418"/>
            <a:ext cx="1952625" cy="12474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Associate Director EU</a:t>
            </a:r>
          </a:p>
        </p:txBody>
      </p:sp>
      <p:sp>
        <p:nvSpPr>
          <p:cNvPr id="5" name="Rectangle: Rounded Corners 4">
            <a:extLst>
              <a:ext uri="{FF2B5EF4-FFF2-40B4-BE49-F238E27FC236}">
                <a16:creationId xmlns:a16="http://schemas.microsoft.com/office/drawing/2014/main" id="{29169C4B-07D1-6F86-ED8B-B97CF1B2C10F}"/>
              </a:ext>
            </a:extLst>
          </p:cNvPr>
          <p:cNvSpPr/>
          <p:nvPr/>
        </p:nvSpPr>
        <p:spPr>
          <a:xfrm>
            <a:off x="9551519" y="2634093"/>
            <a:ext cx="1952625" cy="12277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Horizon Europe Guarantee</a:t>
            </a:r>
          </a:p>
        </p:txBody>
      </p:sp>
      <p:sp>
        <p:nvSpPr>
          <p:cNvPr id="6" name="Rectangle: Rounded Corners 5">
            <a:extLst>
              <a:ext uri="{FF2B5EF4-FFF2-40B4-BE49-F238E27FC236}">
                <a16:creationId xmlns:a16="http://schemas.microsoft.com/office/drawing/2014/main" id="{50764025-EA19-7E87-D722-DC2867681904}"/>
              </a:ext>
            </a:extLst>
          </p:cNvPr>
          <p:cNvSpPr/>
          <p:nvPr/>
        </p:nvSpPr>
        <p:spPr>
          <a:xfrm>
            <a:off x="6142962" y="2526145"/>
            <a:ext cx="1952625" cy="12277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National Contact Points and wider support</a:t>
            </a:r>
          </a:p>
        </p:txBody>
      </p:sp>
      <p:sp>
        <p:nvSpPr>
          <p:cNvPr id="7" name="Rectangle: Rounded Corners 6">
            <a:extLst>
              <a:ext uri="{FF2B5EF4-FFF2-40B4-BE49-F238E27FC236}">
                <a16:creationId xmlns:a16="http://schemas.microsoft.com/office/drawing/2014/main" id="{E6730381-F8DA-40F9-BDE2-8ABCB91DD002}"/>
              </a:ext>
            </a:extLst>
          </p:cNvPr>
          <p:cNvSpPr/>
          <p:nvPr/>
        </p:nvSpPr>
        <p:spPr>
          <a:xfrm>
            <a:off x="2840010" y="2609610"/>
            <a:ext cx="1952625" cy="12277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t>UKRI Brussels</a:t>
            </a:r>
          </a:p>
        </p:txBody>
      </p:sp>
      <p:cxnSp>
        <p:nvCxnSpPr>
          <p:cNvPr id="10" name="Connector: Elbow 9">
            <a:extLst>
              <a:ext uri="{FF2B5EF4-FFF2-40B4-BE49-F238E27FC236}">
                <a16:creationId xmlns:a16="http://schemas.microsoft.com/office/drawing/2014/main" id="{31EB851A-8801-62A4-310F-CC9D870EFBEC}"/>
              </a:ext>
            </a:extLst>
          </p:cNvPr>
          <p:cNvCxnSpPr>
            <a:cxnSpLocks/>
            <a:stCxn id="4" idx="2"/>
            <a:endCxn id="5" idx="0"/>
          </p:cNvCxnSpPr>
          <p:nvPr/>
        </p:nvCxnSpPr>
        <p:spPr>
          <a:xfrm rot="16200000" flipH="1">
            <a:off x="8411918" y="518178"/>
            <a:ext cx="823271" cy="3408558"/>
          </a:xfrm>
          <a:prstGeom prst="bentConnector3">
            <a:avLst>
              <a:gd name="adj1" fmla="val 47904"/>
            </a:avLst>
          </a:prstGeom>
        </p:spPr>
        <p:style>
          <a:lnRef idx="2">
            <a:schemeClr val="accent1"/>
          </a:lnRef>
          <a:fillRef idx="0">
            <a:schemeClr val="accent1"/>
          </a:fillRef>
          <a:effectRef idx="1">
            <a:schemeClr val="accent1"/>
          </a:effectRef>
          <a:fontRef idx="minor">
            <a:schemeClr val="tx1"/>
          </a:fontRef>
        </p:style>
      </p:cxnSp>
      <p:cxnSp>
        <p:nvCxnSpPr>
          <p:cNvPr id="12" name="Connector: Elbow 11">
            <a:extLst>
              <a:ext uri="{FF2B5EF4-FFF2-40B4-BE49-F238E27FC236}">
                <a16:creationId xmlns:a16="http://schemas.microsoft.com/office/drawing/2014/main" id="{688EAECD-114F-301C-E93D-21DD350790FD}"/>
              </a:ext>
            </a:extLst>
          </p:cNvPr>
          <p:cNvCxnSpPr>
            <a:cxnSpLocks/>
            <a:stCxn id="4" idx="2"/>
            <a:endCxn id="6" idx="0"/>
          </p:cNvCxnSpPr>
          <p:nvPr/>
        </p:nvCxnSpPr>
        <p:spPr>
          <a:xfrm rot="16200000" flipH="1">
            <a:off x="6761613" y="2168482"/>
            <a:ext cx="715323" cy="1"/>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14" name="Connector: Elbow 13">
            <a:extLst>
              <a:ext uri="{FF2B5EF4-FFF2-40B4-BE49-F238E27FC236}">
                <a16:creationId xmlns:a16="http://schemas.microsoft.com/office/drawing/2014/main" id="{0AA388A7-7A61-6F4D-9804-424317BFDF43}"/>
              </a:ext>
            </a:extLst>
          </p:cNvPr>
          <p:cNvCxnSpPr>
            <a:cxnSpLocks/>
            <a:stCxn id="4" idx="2"/>
            <a:endCxn id="7" idx="0"/>
          </p:cNvCxnSpPr>
          <p:nvPr/>
        </p:nvCxnSpPr>
        <p:spPr>
          <a:xfrm rot="5400000">
            <a:off x="5068405" y="558741"/>
            <a:ext cx="798788" cy="3302951"/>
          </a:xfrm>
          <a:prstGeom prst="bentConnector3">
            <a:avLst/>
          </a:prstGeom>
        </p:spPr>
        <p:style>
          <a:lnRef idx="2">
            <a:schemeClr val="accent1"/>
          </a:lnRef>
          <a:fillRef idx="0">
            <a:schemeClr val="accent1"/>
          </a:fillRef>
          <a:effectRef idx="1">
            <a:schemeClr val="accent1"/>
          </a:effectRef>
          <a:fontRef idx="minor">
            <a:schemeClr val="tx1"/>
          </a:fontRef>
        </p:style>
      </p:cxnSp>
      <p:sp>
        <p:nvSpPr>
          <p:cNvPr id="21" name="Rectangle: Rounded Corners 20">
            <a:extLst>
              <a:ext uri="{FF2B5EF4-FFF2-40B4-BE49-F238E27FC236}">
                <a16:creationId xmlns:a16="http://schemas.microsoft.com/office/drawing/2014/main" id="{84C6B031-8169-9772-F7FF-23DACDBBD9D2}"/>
              </a:ext>
            </a:extLst>
          </p:cNvPr>
          <p:cNvSpPr/>
          <p:nvPr/>
        </p:nvSpPr>
        <p:spPr>
          <a:xfrm>
            <a:off x="2873160" y="4331855"/>
            <a:ext cx="1886324" cy="1227748"/>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2"/>
                </a:solidFill>
              </a:rPr>
              <a:t>Europe policy monitoring and influence </a:t>
            </a:r>
          </a:p>
        </p:txBody>
      </p:sp>
      <p:sp>
        <p:nvSpPr>
          <p:cNvPr id="22" name="Rectangle: Rounded Corners 21">
            <a:extLst>
              <a:ext uri="{FF2B5EF4-FFF2-40B4-BE49-F238E27FC236}">
                <a16:creationId xmlns:a16="http://schemas.microsoft.com/office/drawing/2014/main" id="{5046C7EF-C807-13D0-B81A-AB80EDE60AA1}"/>
              </a:ext>
            </a:extLst>
          </p:cNvPr>
          <p:cNvSpPr/>
          <p:nvPr/>
        </p:nvSpPr>
        <p:spPr>
          <a:xfrm>
            <a:off x="9584669" y="4331855"/>
            <a:ext cx="1886324" cy="1227748"/>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2"/>
                </a:solidFill>
              </a:rPr>
              <a:t>UKRI Guarantee grant delivery </a:t>
            </a:r>
          </a:p>
        </p:txBody>
      </p:sp>
      <p:sp>
        <p:nvSpPr>
          <p:cNvPr id="23" name="Rectangle: Rounded Corners 22">
            <a:extLst>
              <a:ext uri="{FF2B5EF4-FFF2-40B4-BE49-F238E27FC236}">
                <a16:creationId xmlns:a16="http://schemas.microsoft.com/office/drawing/2014/main" id="{C3E1E536-57ED-3B0E-839D-EC0BC9B273B4}"/>
              </a:ext>
            </a:extLst>
          </p:cNvPr>
          <p:cNvSpPr/>
          <p:nvPr/>
        </p:nvSpPr>
        <p:spPr>
          <a:xfrm>
            <a:off x="5509331" y="4331855"/>
            <a:ext cx="3237139" cy="1749768"/>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tx2"/>
                </a:solidFill>
              </a:rPr>
              <a:t>UKRO Portal</a:t>
            </a:r>
            <a:br>
              <a:rPr lang="en-GB">
                <a:solidFill>
                  <a:schemeClr val="tx2"/>
                </a:solidFill>
              </a:rPr>
            </a:br>
            <a:r>
              <a:rPr lang="en-GB">
                <a:solidFill>
                  <a:schemeClr val="tx2"/>
                </a:solidFill>
              </a:rPr>
              <a:t>Horizon Hub</a:t>
            </a:r>
          </a:p>
          <a:p>
            <a:pPr algn="ctr"/>
            <a:r>
              <a:rPr lang="en-GB">
                <a:solidFill>
                  <a:schemeClr val="tx2"/>
                </a:solidFill>
              </a:rPr>
              <a:t>Enquiry Services</a:t>
            </a:r>
          </a:p>
          <a:p>
            <a:pPr algn="ctr"/>
            <a:r>
              <a:rPr lang="en-GB">
                <a:solidFill>
                  <a:schemeClr val="tx2"/>
                </a:solidFill>
              </a:rPr>
              <a:t>Webinars and training</a:t>
            </a:r>
          </a:p>
          <a:p>
            <a:pPr algn="ctr"/>
            <a:r>
              <a:rPr lang="en-GB">
                <a:solidFill>
                  <a:schemeClr val="tx2"/>
                </a:solidFill>
              </a:rPr>
              <a:t>Brokerage and missions</a:t>
            </a:r>
          </a:p>
        </p:txBody>
      </p:sp>
      <p:cxnSp>
        <p:nvCxnSpPr>
          <p:cNvPr id="26" name="Straight Connector 25">
            <a:extLst>
              <a:ext uri="{FF2B5EF4-FFF2-40B4-BE49-F238E27FC236}">
                <a16:creationId xmlns:a16="http://schemas.microsoft.com/office/drawing/2014/main" id="{720F963A-B50E-DBB0-F4B5-5659A2579518}"/>
              </a:ext>
            </a:extLst>
          </p:cNvPr>
          <p:cNvCxnSpPr>
            <a:cxnSpLocks/>
            <a:stCxn id="7" idx="2"/>
            <a:endCxn id="21" idx="0"/>
          </p:cNvCxnSpPr>
          <p:nvPr/>
        </p:nvCxnSpPr>
        <p:spPr>
          <a:xfrm flipH="1">
            <a:off x="3816322" y="3837357"/>
            <a:ext cx="1" cy="494498"/>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7AEA9FF0-6872-F572-EC76-514272FE0366}"/>
              </a:ext>
            </a:extLst>
          </p:cNvPr>
          <p:cNvSpPr txBox="1">
            <a:spLocks/>
          </p:cNvSpPr>
          <p:nvPr/>
        </p:nvSpPr>
        <p:spPr>
          <a:xfrm>
            <a:off x="312385" y="444121"/>
            <a:ext cx="4984233" cy="1227748"/>
          </a:xfrm>
          <a:prstGeom prst="rect">
            <a:avLst/>
          </a:prstGeom>
        </p:spPr>
        <p:txBody>
          <a:bodyPr>
            <a:normAutofit fontScale="55000" lnSpcReduction="20000"/>
          </a:bodyPr>
          <a:lstStyle>
            <a:lvl1pPr algn="l" defTabSz="914400" rtl="0" eaLnBrk="1" latinLnBrk="0" hangingPunct="1">
              <a:lnSpc>
                <a:spcPct val="90000"/>
              </a:lnSpc>
              <a:spcBef>
                <a:spcPct val="0"/>
              </a:spcBef>
              <a:buNone/>
              <a:defRPr sz="4400" b="1" kern="1200">
                <a:solidFill>
                  <a:schemeClr val="accent4"/>
                </a:solidFill>
                <a:latin typeface="Arial" panose="020B0604020202020204" pitchFamily="34" charset="0"/>
                <a:ea typeface="+mj-ea"/>
                <a:cs typeface="Arial" panose="020B0604020202020204" pitchFamily="34" charset="0"/>
              </a:defRPr>
            </a:lvl1pPr>
          </a:lstStyle>
          <a:p>
            <a:pPr>
              <a:lnSpc>
                <a:spcPct val="120000"/>
              </a:lnSpc>
            </a:pPr>
            <a:r>
              <a:rPr lang="en-GB"/>
              <a:t>UKRI support for UK participation in Horizon Europe</a:t>
            </a:r>
          </a:p>
        </p:txBody>
      </p:sp>
      <p:cxnSp>
        <p:nvCxnSpPr>
          <p:cNvPr id="20" name="Connector: Elbow 19">
            <a:extLst>
              <a:ext uri="{FF2B5EF4-FFF2-40B4-BE49-F238E27FC236}">
                <a16:creationId xmlns:a16="http://schemas.microsoft.com/office/drawing/2014/main" id="{FA5FF428-796C-B110-7DEF-3E3C175D903A}"/>
              </a:ext>
            </a:extLst>
          </p:cNvPr>
          <p:cNvCxnSpPr>
            <a:cxnSpLocks/>
            <a:stCxn id="6" idx="2"/>
            <a:endCxn id="23" idx="0"/>
          </p:cNvCxnSpPr>
          <p:nvPr/>
        </p:nvCxnSpPr>
        <p:spPr>
          <a:xfrm rot="16200000" flipH="1">
            <a:off x="6834607" y="4038560"/>
            <a:ext cx="577963" cy="8626"/>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643FED34-0D3F-FDC5-A2EB-A4C37CF18D0B}"/>
              </a:ext>
            </a:extLst>
          </p:cNvPr>
          <p:cNvCxnSpPr>
            <a:cxnSpLocks/>
            <a:stCxn id="5" idx="2"/>
            <a:endCxn id="22" idx="0"/>
          </p:cNvCxnSpPr>
          <p:nvPr/>
        </p:nvCxnSpPr>
        <p:spPr>
          <a:xfrm flipH="1">
            <a:off x="10527831" y="3861840"/>
            <a:ext cx="1" cy="470015"/>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79366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78D9C-43DA-F82A-351E-AB7C0A17EF77}"/>
              </a:ext>
            </a:extLst>
          </p:cNvPr>
          <p:cNvSpPr>
            <a:spLocks noGrp="1"/>
          </p:cNvSpPr>
          <p:nvPr>
            <p:ph type="title"/>
          </p:nvPr>
        </p:nvSpPr>
        <p:spPr/>
        <p:txBody>
          <a:bodyPr/>
          <a:lstStyle/>
          <a:p>
            <a:r>
              <a:rPr lang="en-GB"/>
              <a:t>Horizon Europe Guarantee </a:t>
            </a:r>
          </a:p>
        </p:txBody>
      </p:sp>
      <p:sp>
        <p:nvSpPr>
          <p:cNvPr id="3" name="Content Placeholder 2">
            <a:extLst>
              <a:ext uri="{FF2B5EF4-FFF2-40B4-BE49-F238E27FC236}">
                <a16:creationId xmlns:a16="http://schemas.microsoft.com/office/drawing/2014/main" id="{191F67DB-0F85-72AC-D9FF-437AD86039C6}"/>
              </a:ext>
            </a:extLst>
          </p:cNvPr>
          <p:cNvSpPr>
            <a:spLocks noGrp="1"/>
          </p:cNvSpPr>
          <p:nvPr>
            <p:ph idx="1"/>
          </p:nvPr>
        </p:nvSpPr>
        <p:spPr/>
        <p:txBody>
          <a:bodyPr/>
          <a:lstStyle/>
          <a:p>
            <a:pPr>
              <a:lnSpc>
                <a:spcPct val="114000"/>
              </a:lnSpc>
              <a:spcBef>
                <a:spcPts val="0"/>
              </a:spcBef>
              <a:spcAft>
                <a:spcPts val="600"/>
              </a:spcAft>
            </a:pPr>
            <a:r>
              <a:rPr lang="en-GB" sz="2200" dirty="0"/>
              <a:t>Final calls closed on 27 November 2025</a:t>
            </a:r>
          </a:p>
          <a:p>
            <a:pPr lvl="1">
              <a:lnSpc>
                <a:spcPct val="114000"/>
              </a:lnSpc>
              <a:spcBef>
                <a:spcPts val="0"/>
              </a:spcBef>
              <a:spcAft>
                <a:spcPts val="600"/>
              </a:spcAft>
            </a:pPr>
            <a:r>
              <a:rPr lang="en-GB" sz="1800" dirty="0"/>
              <a:t>In case of late applications – please contact the team directly at </a:t>
            </a:r>
            <a:r>
              <a:rPr lang="en-GB" sz="1800" b="1" dirty="0">
                <a:hlinkClick r:id="rId2" tooltip="mailto:eugrantsfunding@ukri.org"/>
              </a:rPr>
              <a:t>eugrantsfunding@ukri.org</a:t>
            </a:r>
            <a:r>
              <a:rPr lang="en-GB" sz="1800" dirty="0"/>
              <a:t> as soon as possible</a:t>
            </a:r>
          </a:p>
          <a:p>
            <a:pPr>
              <a:lnSpc>
                <a:spcPct val="114000"/>
              </a:lnSpc>
              <a:spcBef>
                <a:spcPts val="0"/>
              </a:spcBef>
              <a:spcAft>
                <a:spcPts val="600"/>
              </a:spcAft>
            </a:pPr>
            <a:r>
              <a:rPr lang="en-GB" sz="2200" dirty="0"/>
              <a:t>Will have awarded </a:t>
            </a:r>
            <a:r>
              <a:rPr lang="en-GB" sz="2200" b="1" dirty="0"/>
              <a:t>£2.19bn</a:t>
            </a:r>
          </a:p>
          <a:p>
            <a:pPr>
              <a:lnSpc>
                <a:spcPct val="114000"/>
              </a:lnSpc>
              <a:spcBef>
                <a:spcPts val="0"/>
              </a:spcBef>
              <a:spcAft>
                <a:spcPts val="600"/>
              </a:spcAft>
            </a:pPr>
            <a:r>
              <a:rPr lang="en-GB" sz="2200" dirty="0"/>
              <a:t>Thank you for all your support in making this work</a:t>
            </a:r>
          </a:p>
          <a:p>
            <a:pPr>
              <a:lnSpc>
                <a:spcPct val="114000"/>
              </a:lnSpc>
              <a:spcBef>
                <a:spcPts val="0"/>
              </a:spcBef>
              <a:spcAft>
                <a:spcPts val="600"/>
              </a:spcAft>
            </a:pPr>
            <a:endParaRPr lang="en-GB" dirty="0"/>
          </a:p>
        </p:txBody>
      </p:sp>
    </p:spTree>
    <p:extLst>
      <p:ext uri="{BB962C8B-B14F-4D97-AF65-F5344CB8AC3E}">
        <p14:creationId xmlns:p14="http://schemas.microsoft.com/office/powerpoint/2010/main" val="870570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18013-0E67-5370-BD8E-25864804D26C}"/>
              </a:ext>
            </a:extLst>
          </p:cNvPr>
          <p:cNvSpPr>
            <a:spLocks noGrp="1"/>
          </p:cNvSpPr>
          <p:nvPr>
            <p:ph type="title"/>
          </p:nvPr>
        </p:nvSpPr>
        <p:spPr>
          <a:xfrm>
            <a:off x="488731" y="0"/>
            <a:ext cx="10139855" cy="1325563"/>
          </a:xfrm>
        </p:spPr>
        <p:txBody>
          <a:bodyPr anchor="ctr">
            <a:normAutofit/>
          </a:bodyPr>
          <a:lstStyle/>
          <a:p>
            <a:r>
              <a:rPr lang="en-GB"/>
              <a:t>UKRI Brussels </a:t>
            </a:r>
          </a:p>
        </p:txBody>
      </p:sp>
      <p:sp>
        <p:nvSpPr>
          <p:cNvPr id="3" name="Content Placeholder 2">
            <a:extLst>
              <a:ext uri="{FF2B5EF4-FFF2-40B4-BE49-F238E27FC236}">
                <a16:creationId xmlns:a16="http://schemas.microsoft.com/office/drawing/2014/main" id="{073A485D-CE8A-A6AF-D21E-46FBA2A7875E}"/>
              </a:ext>
            </a:extLst>
          </p:cNvPr>
          <p:cNvSpPr>
            <a:spLocks noGrp="1"/>
          </p:cNvSpPr>
          <p:nvPr>
            <p:ph sz="half" idx="1"/>
          </p:nvPr>
        </p:nvSpPr>
        <p:spPr>
          <a:xfrm>
            <a:off x="614855" y="1325563"/>
            <a:ext cx="5738648" cy="4851400"/>
          </a:xfrm>
        </p:spPr>
        <p:txBody>
          <a:bodyPr>
            <a:normAutofit/>
          </a:bodyPr>
          <a:lstStyle/>
          <a:p>
            <a:pPr>
              <a:lnSpc>
                <a:spcPct val="114000"/>
              </a:lnSpc>
              <a:buFont typeface="Arial" panose="020B0604020202020204" pitchFamily="34" charset="0"/>
              <a:buChar char="•"/>
            </a:pPr>
            <a:r>
              <a:rPr lang="en-GB" sz="2200"/>
              <a:t>All stakeholders – including HEI sector – emphasised the importance of Brussels presence</a:t>
            </a:r>
          </a:p>
          <a:p>
            <a:pPr marL="285750" indent="-285750">
              <a:lnSpc>
                <a:spcPct val="114000"/>
              </a:lnSpc>
              <a:buFont typeface="Arial" panose="020B0604020202020204" pitchFamily="34" charset="0"/>
              <a:buChar char="•"/>
            </a:pPr>
            <a:r>
              <a:rPr lang="en-GB" sz="2200"/>
              <a:t>Establishing a UKRI Brussels overseas office in Spring 2026, co-located at UK Mission to the EU</a:t>
            </a:r>
          </a:p>
          <a:p>
            <a:pPr marL="285750" indent="-285750">
              <a:lnSpc>
                <a:spcPct val="114000"/>
              </a:lnSpc>
              <a:buFont typeface="Arial" panose="020B0604020202020204" pitchFamily="34" charset="0"/>
              <a:buChar char="•"/>
            </a:pPr>
            <a:r>
              <a:rPr lang="en-GB" sz="2200"/>
              <a:t>Will operate in a similar fashion to UKRI other overseas offices in Washington DC, Ottawa, New Delhi and Beijing</a:t>
            </a:r>
          </a:p>
          <a:p>
            <a:endParaRPr lang="en-GB" sz="1800"/>
          </a:p>
        </p:txBody>
      </p:sp>
      <p:pic>
        <p:nvPicPr>
          <p:cNvPr id="5" name="Picture 4" descr="A building with gold accents&#10;&#10;AI-generated content may be incorrect.">
            <a:extLst>
              <a:ext uri="{FF2B5EF4-FFF2-40B4-BE49-F238E27FC236}">
                <a16:creationId xmlns:a16="http://schemas.microsoft.com/office/drawing/2014/main" id="{6E71774C-624B-B817-8448-C6B4A8CE2B42}"/>
              </a:ext>
            </a:extLst>
          </p:cNvPr>
          <p:cNvPicPr>
            <a:picLocks noChangeAspect="1"/>
          </p:cNvPicPr>
          <p:nvPr/>
        </p:nvPicPr>
        <p:blipFill>
          <a:blip r:embed="rId2"/>
          <a:srcRect l="14630" r="6179" b="-3"/>
          <a:stretch>
            <a:fillRect/>
          </a:stretch>
        </p:blipFill>
        <p:spPr>
          <a:xfrm>
            <a:off x="6521668" y="1325563"/>
            <a:ext cx="5181600" cy="4351338"/>
          </a:xfrm>
          <a:prstGeom prst="rect">
            <a:avLst/>
          </a:prstGeom>
          <a:noFill/>
        </p:spPr>
      </p:pic>
    </p:spTree>
    <p:extLst>
      <p:ext uri="{BB962C8B-B14F-4D97-AF65-F5344CB8AC3E}">
        <p14:creationId xmlns:p14="http://schemas.microsoft.com/office/powerpoint/2010/main" val="1334582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C281F-0AF0-D3DD-479E-F7232F06E479}"/>
              </a:ext>
            </a:extLst>
          </p:cNvPr>
          <p:cNvSpPr>
            <a:spLocks noGrp="1"/>
          </p:cNvSpPr>
          <p:nvPr>
            <p:ph type="title"/>
          </p:nvPr>
        </p:nvSpPr>
        <p:spPr>
          <a:xfrm>
            <a:off x="523693" y="333375"/>
            <a:ext cx="10515600" cy="992188"/>
          </a:xfrm>
        </p:spPr>
        <p:txBody>
          <a:bodyPr/>
          <a:lstStyle/>
          <a:p>
            <a:r>
              <a:rPr lang="en-GB"/>
              <a:t>UK National Contact Point Services</a:t>
            </a:r>
          </a:p>
        </p:txBody>
      </p:sp>
      <p:sp>
        <p:nvSpPr>
          <p:cNvPr id="3" name="Content Placeholder 2">
            <a:extLst>
              <a:ext uri="{FF2B5EF4-FFF2-40B4-BE49-F238E27FC236}">
                <a16:creationId xmlns:a16="http://schemas.microsoft.com/office/drawing/2014/main" id="{491B4855-F102-79EC-FB1A-9660892AD43D}"/>
              </a:ext>
            </a:extLst>
          </p:cNvPr>
          <p:cNvSpPr>
            <a:spLocks noGrp="1"/>
          </p:cNvSpPr>
          <p:nvPr>
            <p:ph idx="1"/>
          </p:nvPr>
        </p:nvSpPr>
        <p:spPr>
          <a:xfrm>
            <a:off x="523693" y="1325563"/>
            <a:ext cx="11058707" cy="4697239"/>
          </a:xfrm>
        </p:spPr>
        <p:txBody>
          <a:bodyPr>
            <a:normAutofit/>
          </a:bodyPr>
          <a:lstStyle/>
          <a:p>
            <a:pPr>
              <a:lnSpc>
                <a:spcPct val="110000"/>
              </a:lnSpc>
              <a:buFont typeface="Arial" panose="020B0604020202020204" pitchFamily="34" charset="0"/>
              <a:buChar char="•"/>
            </a:pPr>
            <a:r>
              <a:rPr lang="en-GB" sz="2200"/>
              <a:t>Delivered by UKRI on behalf of the Department for Science, Innovation and Technology </a:t>
            </a:r>
          </a:p>
          <a:p>
            <a:pPr marL="285750" indent="-285750">
              <a:lnSpc>
                <a:spcPct val="110000"/>
              </a:lnSpc>
              <a:buFont typeface="Arial" panose="020B0604020202020204" pitchFamily="34" charset="0"/>
              <a:buChar char="•"/>
            </a:pPr>
            <a:r>
              <a:rPr lang="en-GB" sz="2200"/>
              <a:t>New team structure brings together UKRO with wider NCPs across UKRI</a:t>
            </a:r>
          </a:p>
          <a:p>
            <a:pPr marL="285750" indent="-285750">
              <a:lnSpc>
                <a:spcPct val="110000"/>
              </a:lnSpc>
              <a:buFont typeface="Arial" panose="020B0604020202020204" pitchFamily="34" charset="0"/>
              <a:buChar char="•"/>
            </a:pPr>
            <a:r>
              <a:rPr lang="en-GB" sz="2200"/>
              <a:t>NCP resources include a range of activities to support the entire horizon Europe journey</a:t>
            </a:r>
          </a:p>
          <a:p>
            <a:pPr marL="742950" lvl="1" indent="-285750">
              <a:lnSpc>
                <a:spcPct val="110000"/>
              </a:lnSpc>
              <a:buFont typeface="Arial" panose="020B0604020202020204" pitchFamily="34" charset="0"/>
              <a:buChar char="•"/>
            </a:pPr>
            <a:r>
              <a:rPr lang="en-GB" sz="2200">
                <a:solidFill>
                  <a:schemeClr val="accent3"/>
                </a:solidFill>
                <a:hlinkClick r:id="rId2">
                  <a:extLst>
                    <a:ext uri="{A12FA001-AC4F-418D-AE19-62706E023703}">
                      <ahyp:hlinkClr xmlns:ahyp="http://schemas.microsoft.com/office/drawing/2018/hyperlinkcolor" val="tx"/>
                    </a:ext>
                  </a:extLst>
                </a:hlinkClick>
              </a:rPr>
              <a:t>UKRO portal</a:t>
            </a:r>
            <a:r>
              <a:rPr lang="en-GB" sz="2200">
                <a:solidFill>
                  <a:schemeClr val="accent3"/>
                </a:solidFill>
              </a:rPr>
              <a:t> </a:t>
            </a:r>
            <a:r>
              <a:rPr lang="en-GB" sz="2200"/>
              <a:t>and the </a:t>
            </a:r>
            <a:r>
              <a:rPr lang="en-GB" sz="2200">
                <a:solidFill>
                  <a:schemeClr val="accent3"/>
                </a:solidFill>
                <a:hlinkClick r:id="rId3">
                  <a:extLst>
                    <a:ext uri="{A12FA001-AC4F-418D-AE19-62706E023703}">
                      <ahyp:hlinkClr xmlns:ahyp="http://schemas.microsoft.com/office/drawing/2018/hyperlinkcolor" val="tx"/>
                    </a:ext>
                  </a:extLst>
                </a:hlinkClick>
              </a:rPr>
              <a:t>Horizon Hub</a:t>
            </a:r>
            <a:endParaRPr lang="en-GB" sz="2200">
              <a:solidFill>
                <a:schemeClr val="accent3"/>
              </a:solidFill>
            </a:endParaRPr>
          </a:p>
          <a:p>
            <a:pPr marL="742950" lvl="1" indent="-285750">
              <a:lnSpc>
                <a:spcPct val="110000"/>
              </a:lnSpc>
              <a:buFont typeface="Arial" panose="020B0604020202020204" pitchFamily="34" charset="0"/>
              <a:buChar char="•"/>
            </a:pPr>
            <a:r>
              <a:rPr lang="en-GB" sz="2200"/>
              <a:t>Enquiry Services and signposting covering all 3 Pillars and cross-cutting schemes </a:t>
            </a:r>
          </a:p>
          <a:p>
            <a:pPr marL="742950" lvl="1" indent="-285750">
              <a:lnSpc>
                <a:spcPct val="110000"/>
              </a:lnSpc>
              <a:buFont typeface="Arial" panose="020B0604020202020204" pitchFamily="34" charset="0"/>
              <a:buChar char="•"/>
            </a:pPr>
            <a:r>
              <a:rPr lang="en-GB" sz="2200"/>
              <a:t>Online webinars, trainings, brokerage events, overseas missions</a:t>
            </a:r>
          </a:p>
        </p:txBody>
      </p:sp>
      <p:sp>
        <p:nvSpPr>
          <p:cNvPr id="5" name="TextBox 4">
            <a:extLst>
              <a:ext uri="{FF2B5EF4-FFF2-40B4-BE49-F238E27FC236}">
                <a16:creationId xmlns:a16="http://schemas.microsoft.com/office/drawing/2014/main" id="{CF3EFA29-9F5D-DED3-6721-56F225D9D2BD}"/>
              </a:ext>
            </a:extLst>
          </p:cNvPr>
          <p:cNvSpPr txBox="1"/>
          <p:nvPr/>
        </p:nvSpPr>
        <p:spPr>
          <a:xfrm>
            <a:off x="5281757" y="5820470"/>
            <a:ext cx="7777017" cy="404663"/>
          </a:xfrm>
          <a:prstGeom prst="rect">
            <a:avLst/>
          </a:prstGeom>
          <a:noFill/>
        </p:spPr>
        <p:txBody>
          <a:bodyPr wrap="square">
            <a:spAutoFit/>
          </a:bodyPr>
          <a:lstStyle/>
          <a:p>
            <a:pPr lvl="1">
              <a:lnSpc>
                <a:spcPct val="110000"/>
              </a:lnSpc>
            </a:pPr>
            <a:r>
              <a:rPr lang="en-GB" sz="2000">
                <a:solidFill>
                  <a:schemeClr val="accent3"/>
                </a:solidFill>
                <a:hlinkClick r:id="rId4">
                  <a:extLst>
                    <a:ext uri="{A12FA001-AC4F-418D-AE19-62706E023703}">
                      <ahyp:hlinkClr xmlns:ahyp="http://schemas.microsoft.com/office/drawing/2018/hyperlinkcolor" val="tx"/>
                    </a:ext>
                  </a:extLst>
                </a:hlinkClick>
              </a:rPr>
              <a:t>Contact details for all UK NCPs on UK gov website </a:t>
            </a:r>
            <a:endParaRPr lang="en-GB" sz="2000">
              <a:solidFill>
                <a:schemeClr val="accent3"/>
              </a:solidFill>
            </a:endParaRPr>
          </a:p>
        </p:txBody>
      </p:sp>
    </p:spTree>
    <p:extLst>
      <p:ext uri="{BB962C8B-B14F-4D97-AF65-F5344CB8AC3E}">
        <p14:creationId xmlns:p14="http://schemas.microsoft.com/office/powerpoint/2010/main" val="591345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Oval 57">
            <a:extLst>
              <a:ext uri="{FF2B5EF4-FFF2-40B4-BE49-F238E27FC236}">
                <a16:creationId xmlns:a16="http://schemas.microsoft.com/office/drawing/2014/main" id="{84923491-3422-1EE8-7757-6154A677C855}"/>
              </a:ext>
            </a:extLst>
          </p:cNvPr>
          <p:cNvSpPr/>
          <p:nvPr/>
        </p:nvSpPr>
        <p:spPr>
          <a:xfrm>
            <a:off x="1213342" y="637440"/>
            <a:ext cx="9403371" cy="6528288"/>
          </a:xfrm>
          <a:prstGeom prst="ellipse">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a:extLst>
              <a:ext uri="{FF2B5EF4-FFF2-40B4-BE49-F238E27FC236}">
                <a16:creationId xmlns:a16="http://schemas.microsoft.com/office/drawing/2014/main" id="{85BD2B28-33C1-4A06-E56B-646BFF25CF03}"/>
              </a:ext>
            </a:extLst>
          </p:cNvPr>
          <p:cNvSpPr/>
          <p:nvPr/>
        </p:nvSpPr>
        <p:spPr>
          <a:xfrm>
            <a:off x="403341" y="298451"/>
            <a:ext cx="7298879" cy="8161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1E299742-2147-0A46-C38C-94C56ED31C23}"/>
              </a:ext>
            </a:extLst>
          </p:cNvPr>
          <p:cNvSpPr txBox="1"/>
          <p:nvPr/>
        </p:nvSpPr>
        <p:spPr>
          <a:xfrm>
            <a:off x="403341" y="345182"/>
            <a:ext cx="8124709" cy="769441"/>
          </a:xfrm>
          <a:prstGeom prst="rect">
            <a:avLst/>
          </a:prstGeom>
          <a:noFill/>
        </p:spPr>
        <p:txBody>
          <a:bodyPr wrap="square" rtlCol="0" anchor="t">
            <a:spAutoFit/>
          </a:bodyPr>
          <a:lstStyle/>
          <a:p>
            <a:r>
              <a:rPr lang="en-GB" sz="4400" b="1">
                <a:solidFill>
                  <a:srgbClr val="002060"/>
                </a:solidFill>
              </a:rPr>
              <a:t>What support is available?</a:t>
            </a:r>
          </a:p>
        </p:txBody>
      </p:sp>
      <p:pic>
        <p:nvPicPr>
          <p:cNvPr id="34" name="Picture 33">
            <a:extLst>
              <a:ext uri="{FF2B5EF4-FFF2-40B4-BE49-F238E27FC236}">
                <a16:creationId xmlns:a16="http://schemas.microsoft.com/office/drawing/2014/main" id="{04D73E8D-F02F-09F7-D21F-764CF564ECE2}"/>
              </a:ext>
            </a:extLst>
          </p:cNvPr>
          <p:cNvPicPr>
            <a:picLocks noChangeAspect="1"/>
          </p:cNvPicPr>
          <p:nvPr/>
        </p:nvPicPr>
        <p:blipFill>
          <a:blip r:embed="rId3"/>
          <a:stretch>
            <a:fillRect/>
          </a:stretch>
        </p:blipFill>
        <p:spPr>
          <a:xfrm>
            <a:off x="237851" y="830811"/>
            <a:ext cx="9727719" cy="6027189"/>
          </a:xfrm>
          <a:prstGeom prst="rect">
            <a:avLst/>
          </a:prstGeom>
        </p:spPr>
      </p:pic>
      <p:sp>
        <p:nvSpPr>
          <p:cNvPr id="40" name="Rectangle: Top Corners Rounded 4">
            <a:extLst>
              <a:ext uri="{FF2B5EF4-FFF2-40B4-BE49-F238E27FC236}">
                <a16:creationId xmlns:a16="http://schemas.microsoft.com/office/drawing/2014/main" id="{28291566-E8B5-AB13-0F93-9B2689B0EEB4}"/>
              </a:ext>
            </a:extLst>
          </p:cNvPr>
          <p:cNvSpPr txBox="1"/>
          <p:nvPr/>
        </p:nvSpPr>
        <p:spPr>
          <a:xfrm>
            <a:off x="3136370" y="3269276"/>
            <a:ext cx="4357730" cy="661084"/>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3" lvl="1" indent="-171453" algn="ctr" defTabSz="800116">
              <a:lnSpc>
                <a:spcPct val="90000"/>
              </a:lnSpc>
              <a:spcBef>
                <a:spcPct val="0"/>
              </a:spcBef>
            </a:pPr>
            <a:r>
              <a:rPr lang="en-GB" altLang="en-US" sz="1700" b="1">
                <a:solidFill>
                  <a:srgbClr val="002F8E"/>
                </a:solidFill>
                <a:latin typeface="Calibri" panose="020F0502020204030204" pitchFamily="34" charset="0"/>
                <a:ea typeface="Calibri" panose="020F0502020204030204" pitchFamily="34" charset="0"/>
                <a:cs typeface="Calibri" panose="020F0502020204030204" pitchFamily="34" charset="0"/>
              </a:rPr>
              <a:t>Raise awareness</a:t>
            </a:r>
          </a:p>
          <a:p>
            <a:pPr marL="171453" lvl="1" indent="-171453" algn="ctr" defTabSz="800116">
              <a:lnSpc>
                <a:spcPct val="90000"/>
              </a:lnSpc>
              <a:spcBef>
                <a:spcPct val="0"/>
              </a:spcBef>
            </a:pPr>
            <a:r>
              <a:rPr lang="en-GB" altLang="en-US" sz="1500">
                <a:solidFill>
                  <a:srgbClr val="002F8E"/>
                </a:solidFill>
                <a:latin typeface="Calibri" panose="020F0502020204030204" pitchFamily="34" charset="0"/>
                <a:ea typeface="Calibri" panose="020F0502020204030204" pitchFamily="34" charset="0"/>
                <a:cs typeface="Calibri" panose="020F0502020204030204" pitchFamily="34" charset="0"/>
              </a:rPr>
              <a:t>increase participation</a:t>
            </a:r>
          </a:p>
          <a:p>
            <a:pPr marL="171453" lvl="1" indent="-171453" algn="ctr" defTabSz="800116">
              <a:lnSpc>
                <a:spcPct val="90000"/>
              </a:lnSpc>
              <a:spcBef>
                <a:spcPct val="0"/>
              </a:spcBef>
              <a:spcAft>
                <a:spcPct val="15000"/>
              </a:spcAft>
            </a:pPr>
            <a:endParaRPr lang="en-GB" altLang="en-US" sz="1600" b="1">
              <a:solidFill>
                <a:srgbClr val="002F8E"/>
              </a:solidFill>
              <a:latin typeface="Calibri" panose="020F0502020204030204" pitchFamily="34" charset="0"/>
              <a:ea typeface="Calibri" panose="020F0502020204030204" pitchFamily="34" charset="0"/>
              <a:cs typeface="Calibri" panose="020F0502020204030204" pitchFamily="34" charset="0"/>
            </a:endParaRPr>
          </a:p>
        </p:txBody>
      </p:sp>
      <p:sp>
        <p:nvSpPr>
          <p:cNvPr id="44" name="Rectangle: Top Corners Rounded 4">
            <a:extLst>
              <a:ext uri="{FF2B5EF4-FFF2-40B4-BE49-F238E27FC236}">
                <a16:creationId xmlns:a16="http://schemas.microsoft.com/office/drawing/2014/main" id="{FD64DB1F-805C-7A2A-302A-E8A05B85E744}"/>
              </a:ext>
            </a:extLst>
          </p:cNvPr>
          <p:cNvSpPr txBox="1"/>
          <p:nvPr/>
        </p:nvSpPr>
        <p:spPr>
          <a:xfrm>
            <a:off x="3053415" y="3810340"/>
            <a:ext cx="4523642" cy="6610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3" lvl="1" indent="-171453" algn="ctr" defTabSz="800116">
              <a:lnSpc>
                <a:spcPct val="90000"/>
              </a:lnSpc>
              <a:spcBef>
                <a:spcPct val="0"/>
              </a:spcBef>
            </a:pPr>
            <a:r>
              <a:rPr lang="en-GB" sz="1700" b="1">
                <a:solidFill>
                  <a:srgbClr val="002F8E"/>
                </a:solidFill>
                <a:latin typeface="Calibri" panose="020F0502020204030204" pitchFamily="34" charset="0"/>
                <a:ea typeface="Calibri" panose="020F0502020204030204" pitchFamily="34" charset="0"/>
                <a:cs typeface="Calibri" panose="020F0502020204030204" pitchFamily="34" charset="0"/>
              </a:rPr>
              <a:t>Assistance, guidance and training</a:t>
            </a:r>
          </a:p>
          <a:p>
            <a:pPr marL="171453" lvl="1" indent="-171453" algn="ctr" defTabSz="800116">
              <a:lnSpc>
                <a:spcPct val="90000"/>
              </a:lnSpc>
              <a:spcBef>
                <a:spcPct val="0"/>
              </a:spcBef>
            </a:pPr>
            <a:r>
              <a:rPr lang="en-GB" sz="1500">
                <a:solidFill>
                  <a:srgbClr val="002F8E"/>
                </a:solidFill>
                <a:latin typeface="Calibri" panose="020F0502020204030204" pitchFamily="34" charset="0"/>
                <a:ea typeface="Calibri" panose="020F0502020204030204" pitchFamily="34" charset="0"/>
                <a:cs typeface="Calibri" panose="020F0502020204030204" pitchFamily="34" charset="0"/>
              </a:rPr>
              <a:t>help simplify the process and</a:t>
            </a:r>
          </a:p>
          <a:p>
            <a:pPr marL="171453" lvl="1" indent="-171453" algn="ctr" defTabSz="800116">
              <a:lnSpc>
                <a:spcPct val="90000"/>
              </a:lnSpc>
              <a:spcBef>
                <a:spcPct val="0"/>
              </a:spcBef>
            </a:pPr>
            <a:r>
              <a:rPr lang="en-GB" sz="1500">
                <a:solidFill>
                  <a:srgbClr val="002F8E"/>
                </a:solidFill>
                <a:latin typeface="Calibri" panose="020F0502020204030204" pitchFamily="34" charset="0"/>
                <a:ea typeface="Calibri" panose="020F0502020204030204" pitchFamily="34" charset="0"/>
                <a:cs typeface="Calibri" panose="020F0502020204030204" pitchFamily="34" charset="0"/>
              </a:rPr>
              <a:t>enhance the quality of applications</a:t>
            </a:r>
          </a:p>
        </p:txBody>
      </p:sp>
      <p:sp>
        <p:nvSpPr>
          <p:cNvPr id="47" name="Rectangle: Top Corners Rounded 4">
            <a:extLst>
              <a:ext uri="{FF2B5EF4-FFF2-40B4-BE49-F238E27FC236}">
                <a16:creationId xmlns:a16="http://schemas.microsoft.com/office/drawing/2014/main" id="{5A6D3B6C-5A9F-DB79-5F69-CF65D34D3644}"/>
              </a:ext>
            </a:extLst>
          </p:cNvPr>
          <p:cNvSpPr txBox="1"/>
          <p:nvPr/>
        </p:nvSpPr>
        <p:spPr>
          <a:xfrm>
            <a:off x="3369387" y="4572182"/>
            <a:ext cx="3891696" cy="66108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3" lvl="1" indent="-171453" algn="ctr" defTabSz="800116">
              <a:lnSpc>
                <a:spcPct val="90000"/>
              </a:lnSpc>
              <a:spcBef>
                <a:spcPct val="0"/>
              </a:spcBef>
            </a:pPr>
            <a:r>
              <a:rPr lang="en-GB" sz="1700" b="1">
                <a:solidFill>
                  <a:srgbClr val="002F8E"/>
                </a:solidFill>
                <a:latin typeface="Calibri" panose="020F0502020204030204" pitchFamily="34" charset="0"/>
                <a:ea typeface="Calibri" panose="020F0502020204030204" pitchFamily="34" charset="0"/>
                <a:cs typeface="Calibri" panose="020F0502020204030204" pitchFamily="34" charset="0"/>
              </a:rPr>
              <a:t>Signposting and cooperation</a:t>
            </a:r>
          </a:p>
          <a:p>
            <a:pPr marL="171453" lvl="1" indent="-171453" algn="ctr" defTabSz="800116">
              <a:lnSpc>
                <a:spcPct val="90000"/>
              </a:lnSpc>
              <a:spcBef>
                <a:spcPct val="0"/>
              </a:spcBef>
            </a:pPr>
            <a:r>
              <a:rPr lang="en-GB" sz="1500">
                <a:solidFill>
                  <a:srgbClr val="002F8E"/>
                </a:solidFill>
                <a:latin typeface="Calibri" panose="020F0502020204030204" pitchFamily="34" charset="0"/>
                <a:ea typeface="Calibri" panose="020F0502020204030204" pitchFamily="34" charset="0"/>
                <a:cs typeface="Calibri" panose="020F0502020204030204" pitchFamily="34" charset="0"/>
              </a:rPr>
              <a:t>help connectivity and</a:t>
            </a:r>
          </a:p>
          <a:p>
            <a:pPr marL="171453" lvl="1" indent="-171453" algn="ctr" defTabSz="800116">
              <a:lnSpc>
                <a:spcPct val="90000"/>
              </a:lnSpc>
              <a:spcBef>
                <a:spcPct val="0"/>
              </a:spcBef>
            </a:pPr>
            <a:r>
              <a:rPr lang="en-GB" sz="1500">
                <a:solidFill>
                  <a:srgbClr val="002F8E"/>
                </a:solidFill>
                <a:latin typeface="Calibri" panose="020F0502020204030204" pitchFamily="34" charset="0"/>
                <a:ea typeface="Calibri" panose="020F0502020204030204" pitchFamily="34" charset="0"/>
                <a:cs typeface="Calibri" panose="020F0502020204030204" pitchFamily="34" charset="0"/>
              </a:rPr>
              <a:t>consortium development</a:t>
            </a:r>
          </a:p>
        </p:txBody>
      </p:sp>
      <p:grpSp>
        <p:nvGrpSpPr>
          <p:cNvPr id="56" name="Group 55">
            <a:extLst>
              <a:ext uri="{FF2B5EF4-FFF2-40B4-BE49-F238E27FC236}">
                <a16:creationId xmlns:a16="http://schemas.microsoft.com/office/drawing/2014/main" id="{FEC0772B-D728-ACF5-4754-39D80A489B77}"/>
              </a:ext>
            </a:extLst>
          </p:cNvPr>
          <p:cNvGrpSpPr/>
          <p:nvPr/>
        </p:nvGrpSpPr>
        <p:grpSpPr>
          <a:xfrm>
            <a:off x="8271795" y="848169"/>
            <a:ext cx="3164419" cy="5862935"/>
            <a:chOff x="8271794" y="848168"/>
            <a:chExt cx="3164419" cy="5862935"/>
          </a:xfrm>
        </p:grpSpPr>
        <p:grpSp>
          <p:nvGrpSpPr>
            <p:cNvPr id="5" name="Group 4">
              <a:extLst>
                <a:ext uri="{FF2B5EF4-FFF2-40B4-BE49-F238E27FC236}">
                  <a16:creationId xmlns:a16="http://schemas.microsoft.com/office/drawing/2014/main" id="{6647502E-B43E-C5B9-89EB-6BDA0E1252CF}"/>
                </a:ext>
              </a:extLst>
            </p:cNvPr>
            <p:cNvGrpSpPr/>
            <p:nvPr/>
          </p:nvGrpSpPr>
          <p:grpSpPr>
            <a:xfrm>
              <a:off x="9344323" y="1705148"/>
              <a:ext cx="1394690" cy="874338"/>
              <a:chOff x="158755" y="4673789"/>
              <a:chExt cx="2078784" cy="1303200"/>
            </a:xfrm>
          </p:grpSpPr>
          <p:sp>
            <p:nvSpPr>
              <p:cNvPr id="7" name="Oval 6">
                <a:extLst>
                  <a:ext uri="{FF2B5EF4-FFF2-40B4-BE49-F238E27FC236}">
                    <a16:creationId xmlns:a16="http://schemas.microsoft.com/office/drawing/2014/main" id="{7CF2EE63-4C96-5452-7975-1B436C1C0ECA}"/>
                  </a:ext>
                </a:extLst>
              </p:cNvPr>
              <p:cNvSpPr/>
              <p:nvPr/>
            </p:nvSpPr>
            <p:spPr>
              <a:xfrm>
                <a:off x="158755" y="4673789"/>
                <a:ext cx="2078784" cy="1303200"/>
              </a:xfrm>
              <a:prstGeom prst="ellipse">
                <a:avLst/>
              </a:prstGeom>
              <a:solidFill>
                <a:srgbClr val="61BA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3EC96722-0FC3-4879-9C3C-C7A2F91B48ED}"/>
                  </a:ext>
                </a:extLst>
              </p:cNvPr>
              <p:cNvSpPr/>
              <p:nvPr/>
            </p:nvSpPr>
            <p:spPr>
              <a:xfrm>
                <a:off x="568147" y="4831416"/>
                <a:ext cx="1260000" cy="972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20" descr="Invest Northern Ireland - Wikipedia">
                <a:extLst>
                  <a:ext uri="{FF2B5EF4-FFF2-40B4-BE49-F238E27FC236}">
                    <a16:creationId xmlns:a16="http://schemas.microsoft.com/office/drawing/2014/main" id="{C0C29EE6-C48F-449E-5799-2B011116E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932" y="4928512"/>
                <a:ext cx="846430" cy="76883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8ADAD509-6F85-55BF-E345-6F40A2D9ADA2}"/>
                </a:ext>
              </a:extLst>
            </p:cNvPr>
            <p:cNvGrpSpPr/>
            <p:nvPr/>
          </p:nvGrpSpPr>
          <p:grpSpPr>
            <a:xfrm>
              <a:off x="8271794" y="848168"/>
              <a:ext cx="1394690" cy="874338"/>
              <a:chOff x="111581" y="2991841"/>
              <a:chExt cx="2078784" cy="1303200"/>
            </a:xfrm>
          </p:grpSpPr>
          <p:sp>
            <p:nvSpPr>
              <p:cNvPr id="13" name="Oval 12">
                <a:extLst>
                  <a:ext uri="{FF2B5EF4-FFF2-40B4-BE49-F238E27FC236}">
                    <a16:creationId xmlns:a16="http://schemas.microsoft.com/office/drawing/2014/main" id="{F8BAF079-3DB4-A9BE-EA7D-55B5326C104E}"/>
                  </a:ext>
                </a:extLst>
              </p:cNvPr>
              <p:cNvSpPr/>
              <p:nvPr/>
            </p:nvSpPr>
            <p:spPr>
              <a:xfrm>
                <a:off x="111581" y="2991841"/>
                <a:ext cx="2078784" cy="1303200"/>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290C8C73-CEE4-AB8B-CFED-AE9EFB2E87FC}"/>
                  </a:ext>
                </a:extLst>
              </p:cNvPr>
              <p:cNvSpPr/>
              <p:nvPr/>
            </p:nvSpPr>
            <p:spPr>
              <a:xfrm>
                <a:off x="520973" y="3161068"/>
                <a:ext cx="1260000" cy="972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22" descr="Partners | The Library of Wales">
                <a:extLst>
                  <a:ext uri="{FF2B5EF4-FFF2-40B4-BE49-F238E27FC236}">
                    <a16:creationId xmlns:a16="http://schemas.microsoft.com/office/drawing/2014/main" id="{F1C1638E-6414-2263-69D6-7BEA1ABE12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157" y="3210672"/>
                <a:ext cx="855632" cy="89841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8AFB46D9-0A36-78E0-81A3-8D3EE6532035}"/>
                </a:ext>
              </a:extLst>
            </p:cNvPr>
            <p:cNvGrpSpPr/>
            <p:nvPr/>
          </p:nvGrpSpPr>
          <p:grpSpPr>
            <a:xfrm>
              <a:off x="9948257" y="2741739"/>
              <a:ext cx="1394690" cy="875202"/>
              <a:chOff x="2345014" y="5452303"/>
              <a:chExt cx="2078784" cy="1304488"/>
            </a:xfrm>
          </p:grpSpPr>
          <p:sp>
            <p:nvSpPr>
              <p:cNvPr id="19" name="Oval 18">
                <a:extLst>
                  <a:ext uri="{FF2B5EF4-FFF2-40B4-BE49-F238E27FC236}">
                    <a16:creationId xmlns:a16="http://schemas.microsoft.com/office/drawing/2014/main" id="{C4AEB50B-12D6-B35F-861C-B2FA5100D8A5}"/>
                  </a:ext>
                </a:extLst>
              </p:cNvPr>
              <p:cNvSpPr/>
              <p:nvPr/>
            </p:nvSpPr>
            <p:spPr>
              <a:xfrm>
                <a:off x="2345014" y="5452303"/>
                <a:ext cx="2078784" cy="1304488"/>
              </a:xfrm>
              <a:prstGeom prst="ellipse">
                <a:avLst/>
              </a:prstGeom>
              <a:solidFill>
                <a:srgbClr val="0040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BB07F939-09B6-F251-6273-5B9543DF36CA}"/>
                  </a:ext>
                </a:extLst>
              </p:cNvPr>
              <p:cNvSpPr/>
              <p:nvPr/>
            </p:nvSpPr>
            <p:spPr>
              <a:xfrm>
                <a:off x="2754406" y="5623254"/>
                <a:ext cx="1260000" cy="972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F5CAD36D-C6BE-241F-B729-EB4CE04CC53F}"/>
                  </a:ext>
                </a:extLst>
              </p:cNvPr>
              <p:cNvPicPr>
                <a:picLocks noChangeAspect="1"/>
              </p:cNvPicPr>
              <p:nvPr/>
            </p:nvPicPr>
            <p:blipFill>
              <a:blip r:embed="rId6"/>
              <a:stretch>
                <a:fillRect/>
              </a:stretch>
            </p:blipFill>
            <p:spPr>
              <a:xfrm>
                <a:off x="2826181" y="5711984"/>
                <a:ext cx="1135901" cy="800834"/>
              </a:xfrm>
              <a:prstGeom prst="rect">
                <a:avLst/>
              </a:prstGeom>
            </p:spPr>
          </p:pic>
        </p:grpSp>
        <p:pic>
          <p:nvPicPr>
            <p:cNvPr id="38" name="Picture 37">
              <a:extLst>
                <a:ext uri="{FF2B5EF4-FFF2-40B4-BE49-F238E27FC236}">
                  <a16:creationId xmlns:a16="http://schemas.microsoft.com/office/drawing/2014/main" id="{CDECA73E-BDB0-7032-3042-87248413D3A7}"/>
                </a:ext>
              </a:extLst>
            </p:cNvPr>
            <p:cNvPicPr>
              <a:picLocks noChangeAspect="1"/>
            </p:cNvPicPr>
            <p:nvPr/>
          </p:nvPicPr>
          <p:blipFill>
            <a:blip r:embed="rId7"/>
            <a:stretch>
              <a:fillRect/>
            </a:stretch>
          </p:blipFill>
          <p:spPr>
            <a:xfrm>
              <a:off x="10034937" y="3829299"/>
              <a:ext cx="1401276" cy="873696"/>
            </a:xfrm>
            <a:prstGeom prst="rect">
              <a:avLst/>
            </a:prstGeom>
          </p:spPr>
        </p:pic>
        <p:pic>
          <p:nvPicPr>
            <p:cNvPr id="50" name="Picture 49">
              <a:extLst>
                <a:ext uri="{FF2B5EF4-FFF2-40B4-BE49-F238E27FC236}">
                  <a16:creationId xmlns:a16="http://schemas.microsoft.com/office/drawing/2014/main" id="{E5B99B18-7F9F-421F-3655-269BBC98E5F2}"/>
                </a:ext>
              </a:extLst>
            </p:cNvPr>
            <p:cNvPicPr>
              <a:picLocks noChangeAspect="1"/>
            </p:cNvPicPr>
            <p:nvPr/>
          </p:nvPicPr>
          <p:blipFill>
            <a:blip r:embed="rId8"/>
            <a:stretch>
              <a:fillRect/>
            </a:stretch>
          </p:blipFill>
          <p:spPr>
            <a:xfrm>
              <a:off x="9666484" y="4866754"/>
              <a:ext cx="1397914" cy="873696"/>
            </a:xfrm>
            <a:prstGeom prst="rect">
              <a:avLst/>
            </a:prstGeom>
          </p:spPr>
        </p:pic>
        <p:grpSp>
          <p:nvGrpSpPr>
            <p:cNvPr id="52" name="Group 51">
              <a:extLst>
                <a:ext uri="{FF2B5EF4-FFF2-40B4-BE49-F238E27FC236}">
                  <a16:creationId xmlns:a16="http://schemas.microsoft.com/office/drawing/2014/main" id="{61611F6A-FBF6-C605-A1EE-87E36D712963}"/>
                </a:ext>
              </a:extLst>
            </p:cNvPr>
            <p:cNvGrpSpPr/>
            <p:nvPr/>
          </p:nvGrpSpPr>
          <p:grpSpPr>
            <a:xfrm>
              <a:off x="8764050" y="5837407"/>
              <a:ext cx="1312318" cy="873696"/>
              <a:chOff x="9363357" y="2989903"/>
              <a:chExt cx="2534866" cy="1584364"/>
            </a:xfrm>
          </p:grpSpPr>
          <p:sp>
            <p:nvSpPr>
              <p:cNvPr id="54" name="Oval 53">
                <a:extLst>
                  <a:ext uri="{FF2B5EF4-FFF2-40B4-BE49-F238E27FC236}">
                    <a16:creationId xmlns:a16="http://schemas.microsoft.com/office/drawing/2014/main" id="{2D4A00B1-5096-792F-5800-8A6F3CA7ABD3}"/>
                  </a:ext>
                </a:extLst>
              </p:cNvPr>
              <p:cNvSpPr/>
              <p:nvPr/>
            </p:nvSpPr>
            <p:spPr>
              <a:xfrm>
                <a:off x="9363357" y="2989903"/>
                <a:ext cx="2534866" cy="1584364"/>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a:extLst>
                  <a:ext uri="{FF2B5EF4-FFF2-40B4-BE49-F238E27FC236}">
                    <a16:creationId xmlns:a16="http://schemas.microsoft.com/office/drawing/2014/main" id="{02EF5180-519C-2A1F-5791-6C3978760F01}"/>
                  </a:ext>
                </a:extLst>
              </p:cNvPr>
              <p:cNvSpPr/>
              <p:nvPr/>
            </p:nvSpPr>
            <p:spPr>
              <a:xfrm>
                <a:off x="9702339" y="3193011"/>
                <a:ext cx="1833725" cy="940107"/>
              </a:xfrm>
              <a:prstGeom prst="rect">
                <a:avLst/>
              </a:prstGeom>
              <a:noFill/>
            </p:spPr>
            <p:txBody>
              <a:bodyPr spcFirstLastPara="1" wrap="none" lIns="91440" tIns="45720" rIns="91440" bIns="45720" numCol="1">
                <a:prstTxWarp prst="textArchUp">
                  <a:avLst>
                    <a:gd name="adj" fmla="val 12408317"/>
                  </a:avLst>
                </a:prstTxWarp>
                <a:spAutoFit/>
              </a:bodyPr>
              <a:lstStyle/>
              <a:p>
                <a:pPr algn="ctr"/>
                <a:r>
                  <a:rPr lang="en-GB" sz="1070">
                    <a:solidFill>
                      <a:schemeClr val="bg1"/>
                    </a:solidFill>
                  </a:rPr>
                  <a:t>European NCP counterparts</a:t>
                </a:r>
              </a:p>
            </p:txBody>
          </p:sp>
        </p:grpSp>
      </p:grpSp>
      <p:sp>
        <p:nvSpPr>
          <p:cNvPr id="57" name="TextBox 56">
            <a:extLst>
              <a:ext uri="{FF2B5EF4-FFF2-40B4-BE49-F238E27FC236}">
                <a16:creationId xmlns:a16="http://schemas.microsoft.com/office/drawing/2014/main" id="{052CBCC6-ED61-53A7-B6D9-45303FB65569}"/>
              </a:ext>
            </a:extLst>
          </p:cNvPr>
          <p:cNvSpPr txBox="1"/>
          <p:nvPr/>
        </p:nvSpPr>
        <p:spPr>
          <a:xfrm>
            <a:off x="4043729" y="2562021"/>
            <a:ext cx="2684454" cy="707886"/>
          </a:xfrm>
          <a:prstGeom prst="rect">
            <a:avLst/>
          </a:prstGeom>
          <a:noFill/>
        </p:spPr>
        <p:txBody>
          <a:bodyPr wrap="none" rtlCol="0">
            <a:spAutoFit/>
          </a:bodyPr>
          <a:lstStyle/>
          <a:p>
            <a:pPr algn="ctr"/>
            <a:r>
              <a:rPr lang="en-GB" sz="2000" b="1">
                <a:solidFill>
                  <a:srgbClr val="002F8E"/>
                </a:solidFill>
                <a:latin typeface="Calibri" panose="020F0502020204030204" pitchFamily="34" charset="0"/>
                <a:ea typeface="Calibri" panose="020F0502020204030204" pitchFamily="34" charset="0"/>
                <a:cs typeface="Calibri" panose="020F0502020204030204" pitchFamily="34" charset="0"/>
              </a:rPr>
              <a:t>Horizon Europe</a:t>
            </a:r>
          </a:p>
          <a:p>
            <a:pPr algn="ctr"/>
            <a:r>
              <a:rPr lang="en-GB" sz="2000" b="1">
                <a:solidFill>
                  <a:srgbClr val="002F8E"/>
                </a:solidFill>
                <a:latin typeface="Calibri" panose="020F0502020204030204" pitchFamily="34" charset="0"/>
                <a:ea typeface="Calibri" panose="020F0502020204030204" pitchFamily="34" charset="0"/>
                <a:cs typeface="Calibri" panose="020F0502020204030204" pitchFamily="34" charset="0"/>
              </a:rPr>
              <a:t>National Contact Points</a:t>
            </a:r>
          </a:p>
        </p:txBody>
      </p:sp>
      <p:sp>
        <p:nvSpPr>
          <p:cNvPr id="2" name="TextBox 1">
            <a:extLst>
              <a:ext uri="{FF2B5EF4-FFF2-40B4-BE49-F238E27FC236}">
                <a16:creationId xmlns:a16="http://schemas.microsoft.com/office/drawing/2014/main" id="{B18A4FF4-BD7A-9CB7-04BF-D696AA2C65C8}"/>
              </a:ext>
            </a:extLst>
          </p:cNvPr>
          <p:cNvSpPr txBox="1"/>
          <p:nvPr/>
        </p:nvSpPr>
        <p:spPr>
          <a:xfrm>
            <a:off x="10813031" y="55113"/>
            <a:ext cx="1374094" cy="290208"/>
          </a:xfrm>
          <a:prstGeom prst="rect">
            <a:avLst/>
          </a:prstGeom>
          <a:noFill/>
        </p:spPr>
        <p:txBody>
          <a:bodyPr wrap="none" rtlCol="0">
            <a:spAutoFit/>
          </a:bodyPr>
          <a:lstStyle/>
          <a:p>
            <a:r>
              <a:rPr lang="en-GB" sz="1286"/>
              <a:t>For external use</a:t>
            </a:r>
          </a:p>
        </p:txBody>
      </p:sp>
    </p:spTree>
    <p:extLst>
      <p:ext uri="{BB962C8B-B14F-4D97-AF65-F5344CB8AC3E}">
        <p14:creationId xmlns:p14="http://schemas.microsoft.com/office/powerpoint/2010/main" val="1411218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500"/>
                                        <p:tgtEl>
                                          <p:spTgt spid="5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500"/>
                                        <p:tgtEl>
                                          <p:spTgt spid="4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ipe(left)">
                                      <p:cBhvr>
                                        <p:cTn id="26" dur="500"/>
                                        <p:tgtEl>
                                          <p:spTgt spid="58"/>
                                        </p:tgtEl>
                                      </p:cBhvr>
                                    </p:animEffect>
                                  </p:childTnLst>
                                </p:cTn>
                              </p:par>
                            </p:childTnLst>
                          </p:cTn>
                        </p:par>
                        <p:par>
                          <p:cTn id="27" fill="hold">
                            <p:stCondLst>
                              <p:cond delay="500"/>
                            </p:stCondLst>
                            <p:childTnLst>
                              <p:par>
                                <p:cTn id="28" presetID="16" presetClass="entr" presetSubtype="26"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barn(inHorizontal)">
                                      <p:cBhvr>
                                        <p:cTn id="3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40" grpId="0"/>
      <p:bldP spid="44" grpId="0"/>
      <p:bldP spid="47" grpId="0"/>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C36E2-0B39-2DAA-E010-A589ECD1F5A7}"/>
              </a:ext>
            </a:extLst>
          </p:cNvPr>
          <p:cNvSpPr>
            <a:spLocks noGrp="1"/>
          </p:cNvSpPr>
          <p:nvPr>
            <p:ph type="title"/>
          </p:nvPr>
        </p:nvSpPr>
        <p:spPr>
          <a:xfrm>
            <a:off x="838200" y="365126"/>
            <a:ext cx="10515600" cy="687298"/>
          </a:xfrm>
        </p:spPr>
        <p:txBody>
          <a:bodyPr anchor="ctr">
            <a:normAutofit fontScale="90000"/>
          </a:bodyPr>
          <a:lstStyle/>
          <a:p>
            <a:r>
              <a:rPr lang="en-GB"/>
              <a:t>Forward look</a:t>
            </a:r>
          </a:p>
        </p:txBody>
      </p:sp>
      <p:pic>
        <p:nvPicPr>
          <p:cNvPr id="6" name="Picture 5" descr="A building with a glass roof&#10;&#10;AI-generated content may be incorrect.">
            <a:extLst>
              <a:ext uri="{FF2B5EF4-FFF2-40B4-BE49-F238E27FC236}">
                <a16:creationId xmlns:a16="http://schemas.microsoft.com/office/drawing/2014/main" id="{8BDC74DE-47D9-D35B-CB07-32365D7DAA33}"/>
              </a:ext>
            </a:extLst>
          </p:cNvPr>
          <p:cNvPicPr>
            <a:picLocks noChangeAspect="1"/>
          </p:cNvPicPr>
          <p:nvPr/>
        </p:nvPicPr>
        <p:blipFill>
          <a:blip r:embed="rId2"/>
          <a:srcRect l="5320" r="15193" b="-1"/>
          <a:stretch>
            <a:fillRect/>
          </a:stretch>
        </p:blipFill>
        <p:spPr>
          <a:xfrm>
            <a:off x="871765" y="1332533"/>
            <a:ext cx="4890680" cy="4107032"/>
          </a:xfrm>
          <a:prstGeom prst="rect">
            <a:avLst/>
          </a:prstGeom>
          <a:noFill/>
        </p:spPr>
      </p:pic>
      <p:sp>
        <p:nvSpPr>
          <p:cNvPr id="3" name="Content Placeholder 2">
            <a:extLst>
              <a:ext uri="{FF2B5EF4-FFF2-40B4-BE49-F238E27FC236}">
                <a16:creationId xmlns:a16="http://schemas.microsoft.com/office/drawing/2014/main" id="{722CD51A-D051-B52E-382C-CD3D9B0CCD09}"/>
              </a:ext>
            </a:extLst>
          </p:cNvPr>
          <p:cNvSpPr>
            <a:spLocks noGrp="1"/>
          </p:cNvSpPr>
          <p:nvPr>
            <p:ph sz="half" idx="2"/>
          </p:nvPr>
        </p:nvSpPr>
        <p:spPr>
          <a:xfrm>
            <a:off x="6172200" y="932874"/>
            <a:ext cx="5557790" cy="5244090"/>
          </a:xfrm>
        </p:spPr>
        <p:txBody>
          <a:bodyPr>
            <a:normAutofit/>
          </a:bodyPr>
          <a:lstStyle/>
          <a:p>
            <a:pPr marL="285750" indent="-285750">
              <a:lnSpc>
                <a:spcPct val="114000"/>
              </a:lnSpc>
              <a:spcBef>
                <a:spcPts val="600"/>
              </a:spcBef>
              <a:buFont typeface="Arial" panose="020B0604020202020204" pitchFamily="34" charset="0"/>
              <a:buChar char="•"/>
            </a:pPr>
            <a:r>
              <a:rPr lang="en-GB" sz="2200"/>
              <a:t>Focus on </a:t>
            </a:r>
            <a:r>
              <a:rPr lang="en-GB" sz="2200" b="1"/>
              <a:t>boosting UK participation </a:t>
            </a:r>
            <a:r>
              <a:rPr lang="en-GB" sz="2200"/>
              <a:t>during remainder of Horizon Europe - this is key</a:t>
            </a:r>
          </a:p>
          <a:p>
            <a:pPr marL="285750" indent="-285750">
              <a:lnSpc>
                <a:spcPct val="114000"/>
              </a:lnSpc>
              <a:spcBef>
                <a:spcPts val="600"/>
              </a:spcBef>
              <a:buFont typeface="Arial" panose="020B0604020202020204" pitchFamily="34" charset="0"/>
              <a:buChar char="•"/>
            </a:pPr>
            <a:r>
              <a:rPr lang="en-GB" sz="2200"/>
              <a:t>Continuing to </a:t>
            </a:r>
            <a:r>
              <a:rPr lang="en-GB" sz="2200" b="1"/>
              <a:t>deliver high quality support </a:t>
            </a:r>
            <a:r>
              <a:rPr lang="en-GB" sz="2200"/>
              <a:t>for European engagement, and develop this to better need the needs of all sectors </a:t>
            </a:r>
          </a:p>
          <a:p>
            <a:pPr marL="742950" lvl="1" indent="-285750">
              <a:lnSpc>
                <a:spcPct val="114000"/>
              </a:lnSpc>
              <a:spcBef>
                <a:spcPts val="600"/>
              </a:spcBef>
              <a:buFont typeface="Arial" panose="020B0604020202020204" pitchFamily="34" charset="0"/>
              <a:buChar char="•"/>
            </a:pPr>
            <a:r>
              <a:rPr lang="en-GB" sz="2200"/>
              <a:t>For example, improved website and online resources</a:t>
            </a:r>
          </a:p>
          <a:p>
            <a:pPr marL="285750" indent="-285750">
              <a:lnSpc>
                <a:spcPct val="114000"/>
              </a:lnSpc>
              <a:spcBef>
                <a:spcPts val="600"/>
              </a:spcBef>
              <a:buFont typeface="Arial" panose="020B0604020202020204" pitchFamily="34" charset="0"/>
              <a:buChar char="•"/>
            </a:pPr>
            <a:r>
              <a:rPr lang="en-GB" sz="2200"/>
              <a:t>Looking to </a:t>
            </a:r>
            <a:r>
              <a:rPr lang="en-GB" sz="2200" b="1"/>
              <a:t>FP10 - understanding and influencing </a:t>
            </a:r>
            <a:r>
              <a:rPr lang="en-GB" sz="2200"/>
              <a:t>in line with overall UK position</a:t>
            </a:r>
          </a:p>
          <a:p>
            <a:pPr>
              <a:lnSpc>
                <a:spcPct val="100000"/>
              </a:lnSpc>
            </a:pPr>
            <a:endParaRPr lang="en-GB"/>
          </a:p>
        </p:txBody>
      </p:sp>
    </p:spTree>
    <p:extLst>
      <p:ext uri="{BB962C8B-B14F-4D97-AF65-F5344CB8AC3E}">
        <p14:creationId xmlns:p14="http://schemas.microsoft.com/office/powerpoint/2010/main" val="3486144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D5F4A1-72C1-B64A-B6C8-5B8230A2F4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5938" y="512763"/>
            <a:ext cx="3302358" cy="971550"/>
          </a:xfrm>
          <a:prstGeom prst="rect">
            <a:avLst/>
          </a:prstGeom>
        </p:spPr>
      </p:pic>
      <p:sp>
        <p:nvSpPr>
          <p:cNvPr id="6" name="TextBox 5">
            <a:extLst>
              <a:ext uri="{FF2B5EF4-FFF2-40B4-BE49-F238E27FC236}">
                <a16:creationId xmlns:a16="http://schemas.microsoft.com/office/drawing/2014/main" id="{A8E48954-942C-1C4C-818E-BEF11B1D1890}"/>
              </a:ext>
            </a:extLst>
          </p:cNvPr>
          <p:cNvSpPr txBox="1"/>
          <p:nvPr/>
        </p:nvSpPr>
        <p:spPr>
          <a:xfrm>
            <a:off x="1483567" y="2160730"/>
            <a:ext cx="8316591" cy="830997"/>
          </a:xfrm>
          <a:prstGeom prst="rect">
            <a:avLst/>
          </a:prstGeom>
          <a:noFill/>
        </p:spPr>
        <p:txBody>
          <a:bodyPr wrap="square" rtlCol="0" anchor="t">
            <a:spAutoFit/>
          </a:bodyPr>
          <a:lstStyle/>
          <a:p>
            <a:r>
              <a:rPr lang="en-US" sz="4800" b="1" spc="-150">
                <a:solidFill>
                  <a:srgbClr val="002060"/>
                </a:solidFill>
                <a:latin typeface="Arial" panose="020B0604020202020204" pitchFamily="34" charset="0"/>
                <a:cs typeface="Arial" panose="020B0604020202020204" pitchFamily="34" charset="0"/>
              </a:rPr>
              <a:t>Thank you</a:t>
            </a:r>
          </a:p>
        </p:txBody>
      </p:sp>
      <p:sp>
        <p:nvSpPr>
          <p:cNvPr id="4" name="Rectangle 3">
            <a:extLst>
              <a:ext uri="{FF2B5EF4-FFF2-40B4-BE49-F238E27FC236}">
                <a16:creationId xmlns:a16="http://schemas.microsoft.com/office/drawing/2014/main" id="{3D21BD8D-9600-F248-84E9-9BA18EB4047B}"/>
              </a:ext>
            </a:extLst>
          </p:cNvPr>
          <p:cNvSpPr/>
          <p:nvPr/>
        </p:nvSpPr>
        <p:spPr>
          <a:xfrm>
            <a:off x="1483567" y="5802368"/>
            <a:ext cx="3322341" cy="646331"/>
          </a:xfrm>
          <a:prstGeom prst="rect">
            <a:avLst/>
          </a:prstGeom>
        </p:spPr>
        <p:txBody>
          <a:bodyPr wrap="square">
            <a:spAutoFit/>
          </a:bodyPr>
          <a:lstStyle/>
          <a:p>
            <a:r>
              <a:rPr lang="en-GB" b="1">
                <a:solidFill>
                  <a:schemeClr val="accent4"/>
                </a:solidFill>
                <a:latin typeface="Arial" panose="020B0604020202020204" pitchFamily="34" charset="0"/>
                <a:cs typeface="Arial" panose="020B0604020202020204" pitchFamily="34" charset="0"/>
              </a:rPr>
              <a:t>LinkedIn: </a:t>
            </a:r>
            <a:r>
              <a:rPr lang="en-GB">
                <a:solidFill>
                  <a:schemeClr val="accent4"/>
                </a:solidFill>
                <a:latin typeface="Arial" panose="020B0604020202020204" pitchFamily="34" charset="0"/>
                <a:cs typeface="Arial" panose="020B0604020202020204" pitchFamily="34" charset="0"/>
              </a:rPr>
              <a:t>UK Research and Innovation</a:t>
            </a:r>
            <a:endParaRPr lang="en-GB" sz="1600">
              <a:solidFill>
                <a:schemeClr val="accent4"/>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F57B1967-7D14-D049-9CB6-6F21A1A622D6}"/>
              </a:ext>
            </a:extLst>
          </p:cNvPr>
          <p:cNvSpPr/>
          <p:nvPr/>
        </p:nvSpPr>
        <p:spPr>
          <a:xfrm>
            <a:off x="7386093" y="5802368"/>
            <a:ext cx="3322340" cy="646331"/>
          </a:xfrm>
          <a:prstGeom prst="rect">
            <a:avLst/>
          </a:prstGeom>
        </p:spPr>
        <p:txBody>
          <a:bodyPr wrap="square">
            <a:spAutoFit/>
          </a:bodyPr>
          <a:lstStyle/>
          <a:p>
            <a:r>
              <a:rPr lang="en-GB" b="1">
                <a:solidFill>
                  <a:schemeClr val="accent4"/>
                </a:solidFill>
                <a:latin typeface="Arial" panose="020B0604020202020204" pitchFamily="34" charset="0"/>
                <a:cs typeface="Arial" panose="020B0604020202020204" pitchFamily="34" charset="0"/>
              </a:rPr>
              <a:t>YouTube: </a:t>
            </a:r>
            <a:r>
              <a:rPr lang="en-GB">
                <a:solidFill>
                  <a:schemeClr val="accent4"/>
                </a:solidFill>
                <a:latin typeface="Arial" panose="020B0604020202020204" pitchFamily="34" charset="0"/>
                <a:cs typeface="Arial" panose="020B0604020202020204" pitchFamily="34" charset="0"/>
              </a:rPr>
              <a:t>UK Research and Innovation</a:t>
            </a:r>
            <a:endParaRPr lang="en-GB" sz="1600">
              <a:solidFill>
                <a:schemeClr val="accent4"/>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2A63CAD-38ED-D788-12EA-F39BC3118EA4}"/>
              </a:ext>
            </a:extLst>
          </p:cNvPr>
          <p:cNvSpPr txBox="1"/>
          <p:nvPr/>
        </p:nvSpPr>
        <p:spPr>
          <a:xfrm>
            <a:off x="1483567" y="3135086"/>
            <a:ext cx="8108302" cy="1477328"/>
          </a:xfrm>
          <a:prstGeom prst="rect">
            <a:avLst/>
          </a:prstGeom>
          <a:noFill/>
        </p:spPr>
        <p:txBody>
          <a:bodyPr wrap="square" rtlCol="0">
            <a:spAutoFit/>
          </a:bodyPr>
          <a:lstStyle/>
          <a:p>
            <a:r>
              <a:rPr lang="en-GB" b="1">
                <a:solidFill>
                  <a:srgbClr val="2E2D62"/>
                </a:solidFill>
              </a:rPr>
              <a:t>Stay updated on Horizon Europe:</a:t>
            </a:r>
          </a:p>
          <a:p>
            <a:pPr marL="285750" indent="-285750">
              <a:buFont typeface="Wingdings" panose="05000000000000000000" pitchFamily="2" charset="2"/>
              <a:buChar char="§"/>
            </a:pPr>
            <a:r>
              <a:rPr lang="en-GB"/>
              <a:t>Sign up to the </a:t>
            </a:r>
            <a:r>
              <a:rPr lang="en-GB">
                <a:solidFill>
                  <a:schemeClr val="accent3"/>
                </a:solidFill>
                <a:hlinkClick r:id="rId4">
                  <a:extLst>
                    <a:ext uri="{A12FA001-AC4F-418D-AE19-62706E023703}">
                      <ahyp:hlinkClr xmlns:ahyp="http://schemas.microsoft.com/office/drawing/2018/hyperlinkcolor" val="tx"/>
                    </a:ext>
                  </a:extLst>
                </a:hlinkClick>
              </a:rPr>
              <a:t>NCP newsletters</a:t>
            </a:r>
            <a:endParaRPr lang="en-GB">
              <a:solidFill>
                <a:schemeClr val="accent3"/>
              </a:solidFill>
            </a:endParaRPr>
          </a:p>
          <a:p>
            <a:pPr marL="285750" indent="-285750">
              <a:buFont typeface="Wingdings" panose="05000000000000000000" pitchFamily="2" charset="2"/>
              <a:buChar char="§"/>
            </a:pPr>
            <a:r>
              <a:rPr lang="en-GB"/>
              <a:t>Check the </a:t>
            </a:r>
            <a:r>
              <a:rPr lang="en-GB">
                <a:solidFill>
                  <a:schemeClr val="accent3"/>
                </a:solidFill>
                <a:hlinkClick r:id="rId5">
                  <a:extLst>
                    <a:ext uri="{A12FA001-AC4F-418D-AE19-62706E023703}">
                      <ahyp:hlinkClr xmlns:ahyp="http://schemas.microsoft.com/office/drawing/2018/hyperlinkcolor" val="tx"/>
                    </a:ext>
                  </a:extLst>
                </a:hlinkClick>
              </a:rPr>
              <a:t>UKRO portal</a:t>
            </a:r>
            <a:r>
              <a:rPr lang="en-GB">
                <a:solidFill>
                  <a:schemeClr val="accent3"/>
                </a:solidFill>
              </a:rPr>
              <a:t> </a:t>
            </a:r>
            <a:r>
              <a:rPr lang="en-GB"/>
              <a:t>and the </a:t>
            </a:r>
            <a:r>
              <a:rPr lang="en-GB">
                <a:solidFill>
                  <a:schemeClr val="accent3"/>
                </a:solidFill>
                <a:hlinkClick r:id="rId6">
                  <a:extLst>
                    <a:ext uri="{A12FA001-AC4F-418D-AE19-62706E023703}">
                      <ahyp:hlinkClr xmlns:ahyp="http://schemas.microsoft.com/office/drawing/2018/hyperlinkcolor" val="tx"/>
                    </a:ext>
                  </a:extLst>
                </a:hlinkClick>
              </a:rPr>
              <a:t>Horizon Hub</a:t>
            </a:r>
            <a:endParaRPr lang="en-GB">
              <a:solidFill>
                <a:schemeClr val="accent3"/>
              </a:solidFill>
            </a:endParaRPr>
          </a:p>
          <a:p>
            <a:pPr marL="285750" indent="-285750">
              <a:buFont typeface="Wingdings" panose="05000000000000000000" pitchFamily="2" charset="2"/>
              <a:buChar char="§"/>
            </a:pPr>
            <a:r>
              <a:rPr lang="en-GB">
                <a:solidFill>
                  <a:srgbClr val="2E2D62"/>
                </a:solidFill>
              </a:rPr>
              <a:t>Follow UKRO and the NCPs on LinkedIn</a:t>
            </a:r>
          </a:p>
          <a:p>
            <a:pPr marL="285750" indent="-285750">
              <a:buFont typeface="Wingdings" panose="05000000000000000000" pitchFamily="2" charset="2"/>
              <a:buChar char="§"/>
            </a:pPr>
            <a:r>
              <a:rPr lang="en-GB">
                <a:solidFill>
                  <a:srgbClr val="2E2D62"/>
                </a:solidFill>
              </a:rPr>
              <a:t>Contact details for all UK NCPs on </a:t>
            </a:r>
            <a:r>
              <a:rPr lang="en-GB">
                <a:solidFill>
                  <a:schemeClr val="accent3"/>
                </a:solidFill>
                <a:hlinkClick r:id="rId7">
                  <a:extLst>
                    <a:ext uri="{A12FA001-AC4F-418D-AE19-62706E023703}">
                      <ahyp:hlinkClr xmlns:ahyp="http://schemas.microsoft.com/office/drawing/2018/hyperlinkcolor" val="tx"/>
                    </a:ext>
                  </a:extLst>
                </a:hlinkClick>
              </a:rPr>
              <a:t>UK gov website </a:t>
            </a:r>
            <a:endParaRPr lang="en-GB">
              <a:solidFill>
                <a:schemeClr val="accent3"/>
              </a:solidFill>
            </a:endParaRPr>
          </a:p>
        </p:txBody>
      </p:sp>
    </p:spTree>
    <p:extLst>
      <p:ext uri="{BB962C8B-B14F-4D97-AF65-F5344CB8AC3E}">
        <p14:creationId xmlns:p14="http://schemas.microsoft.com/office/powerpoint/2010/main" val="2953057155"/>
      </p:ext>
    </p:extLst>
  </p:cSld>
  <p:clrMapOvr>
    <a:masterClrMapping/>
  </p:clrMapOvr>
</p:sld>
</file>

<file path=ppt/theme/theme1.xml><?xml version="1.0" encoding="utf-8"?>
<a:theme xmlns:a="http://schemas.openxmlformats.org/drawingml/2006/main" name="Font and logo master">
  <a:themeElements>
    <a:clrScheme name="UKRI theme">
      <a:dk1>
        <a:srgbClr val="000000"/>
      </a:dk1>
      <a:lt1>
        <a:srgbClr val="FFFFFF"/>
      </a:lt1>
      <a:dk2>
        <a:srgbClr val="44546A"/>
      </a:dk2>
      <a:lt2>
        <a:srgbClr val="E7E6E6"/>
      </a:lt2>
      <a:accent1>
        <a:srgbClr val="00A788"/>
      </a:accent1>
      <a:accent2>
        <a:srgbClr val="00BED5"/>
      </a:accent2>
      <a:accent3>
        <a:srgbClr val="1E5DF8"/>
      </a:accent3>
      <a:accent4>
        <a:srgbClr val="2E2C51"/>
      </a:accent4>
      <a:accent5>
        <a:srgbClr val="34D5AE"/>
      </a:accent5>
      <a:accent6>
        <a:srgbClr val="67C04D"/>
      </a:accent6>
      <a:hlink>
        <a:srgbClr val="676767"/>
      </a:hlink>
      <a:folHlink>
        <a:srgbClr val="BE2BB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KRI_master_template_BASIC_Nov19" id="{4EEE10BB-D3B1-4AAD-B590-FD7382147270}" vid="{BF8FA948-E0F3-4F10-9DC6-04A5E8AC7CB5}"/>
    </a:ext>
  </a:extLst>
</a:theme>
</file>

<file path=ppt/theme/theme2.xml><?xml version="1.0" encoding="utf-8"?>
<a:theme xmlns:a="http://schemas.openxmlformats.org/drawingml/2006/main" name="Font master without logo">
  <a:themeElements>
    <a:clrScheme name="UKRI theme">
      <a:dk1>
        <a:srgbClr val="000000"/>
      </a:dk1>
      <a:lt1>
        <a:srgbClr val="FFFFFF"/>
      </a:lt1>
      <a:dk2>
        <a:srgbClr val="44546A"/>
      </a:dk2>
      <a:lt2>
        <a:srgbClr val="E7E6E6"/>
      </a:lt2>
      <a:accent1>
        <a:srgbClr val="00A788"/>
      </a:accent1>
      <a:accent2>
        <a:srgbClr val="00BED5"/>
      </a:accent2>
      <a:accent3>
        <a:srgbClr val="1E5DF8"/>
      </a:accent3>
      <a:accent4>
        <a:srgbClr val="2E2C51"/>
      </a:accent4>
      <a:accent5>
        <a:srgbClr val="34D5AE"/>
      </a:accent5>
      <a:accent6>
        <a:srgbClr val="67C04D"/>
      </a:accent6>
      <a:hlink>
        <a:srgbClr val="676767"/>
      </a:hlink>
      <a:folHlink>
        <a:srgbClr val="BE2BB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KRI_master_template_BASIC_Nov19" id="{4EEE10BB-D3B1-4AAD-B590-FD7382147270}" vid="{5AFAF9BC-A7FC-4511-8A22-BFAE4DE5102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3530174739AF4F96212F895B41B814" ma:contentTypeVersion="22" ma:contentTypeDescription="Create a new document." ma:contentTypeScope="" ma:versionID="1534c7b8afa3438fb6265b0614498c53">
  <xsd:schema xmlns:xsd="http://www.w3.org/2001/XMLSchema" xmlns:xs="http://www.w3.org/2001/XMLSchema" xmlns:p="http://schemas.microsoft.com/office/2006/metadata/properties" xmlns:ns2="36ebd4db-6f78-4d9b-a8bd-dda683c55855" xmlns:ns3="74f390bb-360c-48b0-93f4-ee70ab145e86" xmlns:ns4="2e24dfb7-a69e-40eb-b94f-44b9ca9c25ed" targetNamespace="http://schemas.microsoft.com/office/2006/metadata/properties" ma:root="true" ma:fieldsID="23051ee2d6876c71584c14ceb5efa824" ns2:_="" ns3:_="" ns4:_="">
    <xsd:import namespace="36ebd4db-6f78-4d9b-a8bd-dda683c55855"/>
    <xsd:import namespace="74f390bb-360c-48b0-93f4-ee70ab145e86"/>
    <xsd:import namespace="2e24dfb7-a69e-40eb-b94f-44b9ca9c25e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2:SharedWithUsers" minOccurs="0"/>
                <xsd:element ref="ns2:SharedWithDetails"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TaxCatchAll"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ebd4db-6f78-4d9b-a8bd-dda683c5585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f390bb-360c-48b0-93f4-ee70ab145e8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2f5dd817-92c5-4985-aefa-795407915ae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e24dfb7-a69e-40eb-b94f-44b9ca9c25ed"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d40697fe-e63d-4b13-b1ca-036afad04734}" ma:internalName="TaxCatchAll" ma:showField="CatchAllData" ma:web="36ebd4db-6f78-4d9b-a8bd-dda683c558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36ebd4db-6f78-4d9b-a8bd-dda683c55855">6HYZPCKXR67N-904599621-165493</_dlc_DocId>
    <_dlc_DocIdUrl xmlns="36ebd4db-6f78-4d9b-a8bd-dda683c55855">
      <Url>https://ukri.sharepoint.com/sites/og_UKRO/_layouts/15/DocIdRedir.aspx?ID=6HYZPCKXR67N-904599621-165493</Url>
      <Description>6HYZPCKXR67N-904599621-165493</Description>
    </_dlc_DocIdUrl>
    <TaxCatchAll xmlns="2e24dfb7-a69e-40eb-b94f-44b9ca9c25ed" xsi:nil="true"/>
    <lcf76f155ced4ddcb4097134ff3c332f xmlns="74f390bb-360c-48b0-93f4-ee70ab145e86">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DEC3B6-822F-4320-9CC4-316BC062CD96}">
  <ds:schemaRefs>
    <ds:schemaRef ds:uri="2e24dfb7-a69e-40eb-b94f-44b9ca9c25ed"/>
    <ds:schemaRef ds:uri="36ebd4db-6f78-4d9b-a8bd-dda683c55855"/>
    <ds:schemaRef ds:uri="74f390bb-360c-48b0-93f4-ee70ab145e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F5B2654-3992-43F1-812C-AFCA6FF86043}">
  <ds:schemaRefs>
    <ds:schemaRef ds:uri="http://schemas.microsoft.com/sharepoint/events"/>
  </ds:schemaRefs>
</ds:datastoreItem>
</file>

<file path=customXml/itemProps3.xml><?xml version="1.0" encoding="utf-8"?>
<ds:datastoreItem xmlns:ds="http://schemas.openxmlformats.org/officeDocument/2006/customXml" ds:itemID="{67D2B572-9DB2-484E-87AD-DCA51D1D4404}">
  <ds:schemaRefs>
    <ds:schemaRef ds:uri="http://purl.org/dc/terms/"/>
    <ds:schemaRef ds:uri="http://schemas.microsoft.com/office/infopath/2007/PartnerControls"/>
    <ds:schemaRef ds:uri="http://www.w3.org/XML/1998/namespace"/>
    <ds:schemaRef ds:uri="2e24dfb7-a69e-40eb-b94f-44b9ca9c25ed"/>
    <ds:schemaRef ds:uri="http://purl.org/dc/elements/1.1/"/>
    <ds:schemaRef ds:uri="http://schemas.openxmlformats.org/package/2006/metadata/core-properties"/>
    <ds:schemaRef ds:uri="http://schemas.microsoft.com/office/2006/documentManagement/types"/>
    <ds:schemaRef ds:uri="74f390bb-360c-48b0-93f4-ee70ab145e86"/>
    <ds:schemaRef ds:uri="36ebd4db-6f78-4d9b-a8bd-dda683c55855"/>
    <ds:schemaRef ds:uri="http://schemas.microsoft.com/office/2006/metadata/properties"/>
    <ds:schemaRef ds:uri="http://purl.org/dc/dcmitype/"/>
  </ds:schemaRefs>
</ds:datastoreItem>
</file>

<file path=customXml/itemProps4.xml><?xml version="1.0" encoding="utf-8"?>
<ds:datastoreItem xmlns:ds="http://schemas.openxmlformats.org/officeDocument/2006/customXml" ds:itemID="{931E60A1-0927-42A1-A130-DF3D1B9F9B7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UKRI_master_template_BASIC_Nov19</Template>
  <TotalTime>0</TotalTime>
  <Words>835</Words>
  <Application>Microsoft Office PowerPoint</Application>
  <PresentationFormat>Widescreen</PresentationFormat>
  <Paragraphs>92</Paragraphs>
  <Slides>13</Slides>
  <Notes>4</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Font and logo master</vt:lpstr>
      <vt:lpstr>Font master without logo</vt:lpstr>
      <vt:lpstr>PowerPoint Presentation</vt:lpstr>
      <vt:lpstr>Purpose of today </vt:lpstr>
      <vt:lpstr>Agenda</vt:lpstr>
      <vt:lpstr>Housekeeping</vt:lpstr>
      <vt:lpstr>PowerPoint Presentation</vt:lpstr>
      <vt:lpstr>UKRI support for UK participation in Horizon Europe</vt:lpstr>
      <vt:lpstr>PowerPoint Presentation</vt:lpstr>
      <vt:lpstr>Horizon Europe Guarantee </vt:lpstr>
      <vt:lpstr>UKRI Brussels </vt:lpstr>
      <vt:lpstr>UK National Contact Point Services</vt:lpstr>
      <vt:lpstr>PowerPoint Presentation</vt:lpstr>
      <vt:lpstr>Forward look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Georgina Drury - UKRI</dc:creator>
  <cp:lastModifiedBy>Laura Joiner - UKRI</cp:lastModifiedBy>
  <cp:revision>7</cp:revision>
  <dcterms:created xsi:type="dcterms:W3CDTF">2025-12-04T10:31:30Z</dcterms:created>
  <dcterms:modified xsi:type="dcterms:W3CDTF">2026-03-05T09:18:26Z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0x0101004C3530174739AF4F96212F895B41B814</vt:lpwstr>
  </property>
  <property fmtid="{D5CDD505-2E9C-101B-9397-08002B2CF9AE}" pid="3" name="_dlc_DocIdItemGuid">
    <vt:lpwstr>af8c9810-d96d-407b-9342-d7ce9bf108ab</vt:lpwstr>
  </property>
  <property fmtid="{D5CDD505-2E9C-101B-9397-08002B2CF9AE}" pid="4" name="MediaServiceImageTags">
    <vt:lpwstr/>
  </property>
  <property fmtid="{D5CDD505-2E9C-101B-9397-08002B2CF9AE}" pid="5" name="MSIP_Label_34c27a6e-c833-42bb-83c2-622284533524_Enabled">
    <vt:lpwstr>true</vt:lpwstr>
  </property>
  <property fmtid="{D5CDD505-2E9C-101B-9397-08002B2CF9AE}" pid="6" name="MSIP_Label_34c27a6e-c833-42bb-83c2-622284533524_SetDate">
    <vt:lpwstr>2026-03-03T10:27:28Z</vt:lpwstr>
  </property>
  <property fmtid="{D5CDD505-2E9C-101B-9397-08002B2CF9AE}" pid="7" name="MSIP_Label_34c27a6e-c833-42bb-83c2-622284533524_Method">
    <vt:lpwstr>Standard</vt:lpwstr>
  </property>
  <property fmtid="{D5CDD505-2E9C-101B-9397-08002B2CF9AE}" pid="8" name="MSIP_Label_34c27a6e-c833-42bb-83c2-622284533524_Name">
    <vt:lpwstr>Official - Public</vt:lpwstr>
  </property>
  <property fmtid="{D5CDD505-2E9C-101B-9397-08002B2CF9AE}" pid="9" name="MSIP_Label_34c27a6e-c833-42bb-83c2-622284533524_SiteId">
    <vt:lpwstr>8bb7e08e-daa4-4a8e-927e-fca38db04b7e</vt:lpwstr>
  </property>
  <property fmtid="{D5CDD505-2E9C-101B-9397-08002B2CF9AE}" pid="10" name="MSIP_Label_34c27a6e-c833-42bb-83c2-622284533524_ActionId">
    <vt:lpwstr>20ed04b2-42bb-4225-b92c-edb0d89561e2</vt:lpwstr>
  </property>
  <property fmtid="{D5CDD505-2E9C-101B-9397-08002B2CF9AE}" pid="11" name="MSIP_Label_34c27a6e-c833-42bb-83c2-622284533524_ContentBits">
    <vt:lpwstr>0</vt:lpwstr>
  </property>
  <property fmtid="{D5CDD505-2E9C-101B-9397-08002B2CF9AE}" pid="12" name="MSIP_Label_34c27a6e-c833-42bb-83c2-622284533524_Tag">
    <vt:lpwstr>10, 3, 0, 1</vt:lpwstr>
  </property>
</Properties>
</file>