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  <p:sldMasterId id="2147483726" r:id="rId6"/>
  </p:sldMasterIdLst>
  <p:notesMasterIdLst>
    <p:notesMasterId r:id="rId28"/>
  </p:notesMasterIdLst>
  <p:sldIdLst>
    <p:sldId id="317" r:id="rId7"/>
    <p:sldId id="291" r:id="rId8"/>
    <p:sldId id="318" r:id="rId9"/>
    <p:sldId id="292" r:id="rId10"/>
    <p:sldId id="320" r:id="rId11"/>
    <p:sldId id="322" r:id="rId12"/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329" r:id="rId23"/>
    <p:sldId id="326" r:id="rId24"/>
    <p:sldId id="327" r:id="rId25"/>
    <p:sldId id="321" r:id="rId26"/>
    <p:sldId id="325" r:id="rId27"/>
  </p:sldIdLst>
  <p:sldSz cx="9144000" cy="5143500" type="screen16x9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3">
          <p15:clr>
            <a:srgbClr val="A4A3A4"/>
          </p15:clr>
        </p15:guide>
        <p15:guide id="2" pos="27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D2"/>
    <a:srgbClr val="FFFFFF"/>
    <a:srgbClr val="FEDEE4"/>
    <a:srgbClr val="FFFBEB"/>
    <a:srgbClr val="3C3C3C"/>
    <a:srgbClr val="F0FEF7"/>
    <a:srgbClr val="FFEFF2"/>
    <a:srgbClr val="FEF4D1"/>
    <a:srgbClr val="E37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6" autoAdjust="0"/>
    <p:restoredTop sz="91080" autoAdjust="0"/>
  </p:normalViewPr>
  <p:slideViewPr>
    <p:cSldViewPr snapToGrid="0" snapToObjects="1" showGuides="1">
      <p:cViewPr varScale="1">
        <p:scale>
          <a:sx n="73" d="100"/>
          <a:sy n="73" d="100"/>
        </p:scale>
        <p:origin x="1044" y="36"/>
      </p:cViewPr>
      <p:guideLst>
        <p:guide orient="horz" pos="1583"/>
        <p:guide pos="2752"/>
      </p:guideLst>
    </p:cSldViewPr>
  </p:slideViewPr>
  <p:outlineViewPr>
    <p:cViewPr>
      <p:scale>
        <a:sx n="33" d="100"/>
        <a:sy n="33" d="100"/>
      </p:scale>
      <p:origin x="0" y="-858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101" d="100"/>
          <a:sy n="101" d="100"/>
        </p:scale>
        <p:origin x="-2504" y="-12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Horizon Europe Awards (number)</a:t>
            </a:r>
          </a:p>
        </c:rich>
      </c:tx>
      <c:layout>
        <c:manualLayout>
          <c:xMode val="edge"/>
          <c:yMode val="edge"/>
          <c:x val="0.27534711286089236"/>
          <c:y val="6.94444444444444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532E-4838-83E1-093460172E1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532E-4838-83E1-093460172E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Untitled!$C$45:$C$46</c:f>
              <c:strCache>
                <c:ptCount val="2"/>
                <c:pt idx="0">
                  <c:v>Pillar 1 </c:v>
                </c:pt>
                <c:pt idx="1">
                  <c:v>Pillar 2</c:v>
                </c:pt>
              </c:strCache>
            </c:strRef>
          </c:cat>
          <c:val>
            <c:numRef>
              <c:f>Untitled!$D$45:$D$46</c:f>
              <c:numCache>
                <c:formatCode>General</c:formatCode>
                <c:ptCount val="2"/>
                <c:pt idx="0">
                  <c:v>20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2E-4838-83E1-093460172E1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251312138030886"/>
          <c:y val="0.83860192180099336"/>
          <c:w val="0.33257929385859075"/>
          <c:h val="0.161398078199006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1D7CF-5F4D-5148-AB1A-A05EF0B57D46}" type="datetimeFigureOut">
              <a:rPr lang="en-US" smtClean="0"/>
              <a:t>3/5/2026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2C7E9-CA6E-C945-826B-68C1FAB00F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331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/>
              <a:cs typeface="Calibri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111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sz="1800" b="1" i="0" u="none" strike="noStrike" baseline="0" dirty="0">
              <a:solidFill>
                <a:srgbClr val="000000"/>
              </a:solidFill>
              <a:latin typeface="Imperial Sans Text"/>
            </a:endParaRPr>
          </a:p>
          <a:p>
            <a:endParaRPr lang="en-GB" sz="1800" b="0" i="0" u="none" strike="noStrike" baseline="0" dirty="0">
              <a:solidFill>
                <a:srgbClr val="000000"/>
              </a:solidFill>
              <a:latin typeface="Imperial Sans Tex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2C7E9-CA6E-C945-826B-68C1FAB00F4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522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tif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head/image placehol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8A5D97F-EC44-47B6-A84F-9623C8BD5FF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614172 w 9144000"/>
              <a:gd name="connsiteY0" fmla="*/ 350462 h 5143500"/>
              <a:gd name="connsiteX1" fmla="*/ 614172 w 9144000"/>
              <a:gd name="connsiteY1" fmla="*/ 969206 h 5143500"/>
              <a:gd name="connsiteX2" fmla="*/ 8529828 w 9144000"/>
              <a:gd name="connsiteY2" fmla="*/ 969206 h 5143500"/>
              <a:gd name="connsiteX3" fmla="*/ 8529828 w 9144000"/>
              <a:gd name="connsiteY3" fmla="*/ 350462 h 5143500"/>
              <a:gd name="connsiteX4" fmla="*/ 0 w 9144000"/>
              <a:gd name="connsiteY4" fmla="*/ 0 h 5143500"/>
              <a:gd name="connsiteX5" fmla="*/ 9144000 w 9144000"/>
              <a:gd name="connsiteY5" fmla="*/ 0 h 5143500"/>
              <a:gd name="connsiteX6" fmla="*/ 9144000 w 9144000"/>
              <a:gd name="connsiteY6" fmla="*/ 5143500 h 5143500"/>
              <a:gd name="connsiteX7" fmla="*/ 0 w 914400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614172" y="350462"/>
                </a:moveTo>
                <a:lnTo>
                  <a:pt x="614172" y="969206"/>
                </a:lnTo>
                <a:lnTo>
                  <a:pt x="8529828" y="969206"/>
                </a:lnTo>
                <a:lnTo>
                  <a:pt x="8529828" y="350462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55FEDE03-B014-4B02-912B-09B580E46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3EF6069-0D17-4844-8DFB-83AF1E5A82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pic>
        <p:nvPicPr>
          <p:cNvPr id="9" name="Picture 8" descr="&quot;&quot;">
            <a:extLst>
              <a:ext uri="{FF2B5EF4-FFF2-40B4-BE49-F238E27FC236}">
                <a16:creationId xmlns:a16="http://schemas.microsoft.com/office/drawing/2014/main" id="{AE393CBD-5119-4A65-A8B6-14B6D2EF6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50462"/>
            <a:ext cx="7915656" cy="6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24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head/image fixed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pic>
        <p:nvPicPr>
          <p:cNvPr id="7" name="Picture 6" descr="&quot;&quot;">
            <a:extLst>
              <a:ext uri="{FF2B5EF4-FFF2-40B4-BE49-F238E27FC236}">
                <a16:creationId xmlns:a16="http://schemas.microsoft.com/office/drawing/2014/main" id="{2D45F4CB-A079-3949-B6FF-655AAA2362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50462"/>
            <a:ext cx="7915656" cy="6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3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/subhead/image fixed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pic>
        <p:nvPicPr>
          <p:cNvPr id="7" name="Picture 6" descr="&quot;&quot;">
            <a:extLst>
              <a:ext uri="{FF2B5EF4-FFF2-40B4-BE49-F238E27FC236}">
                <a16:creationId xmlns:a16="http://schemas.microsoft.com/office/drawing/2014/main" id="{2D45F4CB-A079-3949-B6FF-655AAA2362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50462"/>
            <a:ext cx="7915656" cy="6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33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/subhead/image fixed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pic>
        <p:nvPicPr>
          <p:cNvPr id="7" name="Picture 6" descr="&quot;&quot;">
            <a:extLst>
              <a:ext uri="{FF2B5EF4-FFF2-40B4-BE49-F238E27FC236}">
                <a16:creationId xmlns:a16="http://schemas.microsoft.com/office/drawing/2014/main" id="{2D45F4CB-A079-3949-B6FF-655AAA2362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50462"/>
            <a:ext cx="7915656" cy="6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60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/subhead/image fixed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pic>
        <p:nvPicPr>
          <p:cNvPr id="7" name="Picture 6" descr="&quot;&quot;">
            <a:extLst>
              <a:ext uri="{FF2B5EF4-FFF2-40B4-BE49-F238E27FC236}">
                <a16:creationId xmlns:a16="http://schemas.microsoft.com/office/drawing/2014/main" id="{2D45F4CB-A079-3949-B6FF-655AAA2362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50462"/>
            <a:ext cx="7915656" cy="6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090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/subhead/image fixed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0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pic>
        <p:nvPicPr>
          <p:cNvPr id="7" name="Picture 6" descr="&quot;&quot;">
            <a:extLst>
              <a:ext uri="{FF2B5EF4-FFF2-40B4-BE49-F238E27FC236}">
                <a16:creationId xmlns:a16="http://schemas.microsoft.com/office/drawing/2014/main" id="{2D45F4CB-A079-3949-B6FF-655AAA2362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50462"/>
            <a:ext cx="7915656" cy="6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1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/subhead/image fixed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pic>
        <p:nvPicPr>
          <p:cNvPr id="7" name="Picture 6" descr="&quot;&quot;">
            <a:extLst>
              <a:ext uri="{FF2B5EF4-FFF2-40B4-BE49-F238E27FC236}">
                <a16:creationId xmlns:a16="http://schemas.microsoft.com/office/drawing/2014/main" id="{2D45F4CB-A079-3949-B6FF-655AAA2362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50462"/>
            <a:ext cx="7915656" cy="6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6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/subhead/image fixed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172" y="3186350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14172" y="3958457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pic>
        <p:nvPicPr>
          <p:cNvPr id="7" name="Picture 6" descr="&quot;&quot;">
            <a:extLst>
              <a:ext uri="{FF2B5EF4-FFF2-40B4-BE49-F238E27FC236}">
                <a16:creationId xmlns:a16="http://schemas.microsoft.com/office/drawing/2014/main" id="{2D45F4CB-A079-3949-B6FF-655AAA2362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50462"/>
            <a:ext cx="7915656" cy="6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67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/image fixed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2686050" y="1908697"/>
            <a:ext cx="3771900" cy="1326105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section title</a:t>
            </a:r>
            <a:endParaRPr lang="en-US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89AA24C-C90A-4EF8-AF21-5771C7E1AA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973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/subhead/no im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F7845BF4-8026-1E44-A3DE-346D30878D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9500" y="1799643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6D07975E-86A5-A84B-8D50-C0E44AE0D5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9500" y="2571750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90353B3-55A1-4472-B50D-B3C106BED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38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/image placehol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47107C-DEB1-48D3-8445-9B7BF7E698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801258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779084 h 5143500"/>
              <a:gd name="connsiteX5" fmla="*/ 801258 w 9144000"/>
              <a:gd name="connsiteY5" fmla="*/ 77908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143500">
                <a:moveTo>
                  <a:pt x="801258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779084"/>
                </a:lnTo>
                <a:lnTo>
                  <a:pt x="801258" y="7790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GB" dirty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GB" dirty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Drag picture to placeholder or click icon behind text box to add</a:t>
            </a:r>
            <a:endParaRPr lang="en-US" dirty="0"/>
          </a:p>
          <a:p>
            <a:endParaRPr lang="en-GB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F7845BF4-8026-1E44-A3DE-346D30878D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9500" y="1799643"/>
            <a:ext cx="4445000" cy="772107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6D07975E-86A5-A84B-8D50-C0E44AE0D5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9500" y="2571750"/>
            <a:ext cx="4445000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90353B3-55A1-4472-B50D-B3C106BED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10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Title (centred)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 descr="&quot;&quot;">
            <a:extLst>
              <a:ext uri="{FF2B5EF4-FFF2-40B4-BE49-F238E27FC236}">
                <a16:creationId xmlns:a16="http://schemas.microsoft.com/office/drawing/2014/main" id="{33B8871C-2F34-4D74-9253-6254E7432EF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572000" cy="5143500"/>
          </a:xfrm>
          <a:custGeom>
            <a:avLst/>
            <a:gdLst>
              <a:gd name="connsiteX0" fmla="*/ 804266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0 w 4572000"/>
              <a:gd name="connsiteY4" fmla="*/ 779084 h 5143500"/>
              <a:gd name="connsiteX5" fmla="*/ 804266 w 4572000"/>
              <a:gd name="connsiteY5" fmla="*/ 77908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5143500">
                <a:moveTo>
                  <a:pt x="804266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lnTo>
                  <a:pt x="0" y="779084"/>
                </a:lnTo>
                <a:lnTo>
                  <a:pt x="804266" y="77908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801258" y="2390095"/>
            <a:ext cx="3986642" cy="71055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180000" tIns="108000" rIns="180000" bIns="108000">
            <a:spAutoFit/>
          </a:bodyPr>
          <a:lstStyle>
            <a:lvl1pPr algn="l">
              <a:defRPr sz="32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143500" y="698348"/>
            <a:ext cx="36322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43500" y="1090507"/>
            <a:ext cx="3632200" cy="157803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5121BD-3184-7B4E-AF38-5D06A178D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5" descr="Logo&#10;&#10;Description automatically generated">
            <a:extLst>
              <a:ext uri="{FF2B5EF4-FFF2-40B4-BE49-F238E27FC236}">
                <a16:creationId xmlns:a16="http://schemas.microsoft.com/office/drawing/2014/main" id="{54074C9A-49E2-41FA-A11F-AFC2078CAE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750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Title (top)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FBFCF30-02D1-924A-9CEA-301EA5945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 descr="&quot;&quot;">
            <a:extLst>
              <a:ext uri="{FF2B5EF4-FFF2-40B4-BE49-F238E27FC236}">
                <a16:creationId xmlns:a16="http://schemas.microsoft.com/office/drawing/2014/main" id="{AE543399-62F6-46E4-9B66-E22AB3B7E2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572000" cy="5143500"/>
          </a:xfrm>
          <a:custGeom>
            <a:avLst/>
            <a:gdLst>
              <a:gd name="connsiteX0" fmla="*/ 801257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0 w 4572000"/>
              <a:gd name="connsiteY4" fmla="*/ 779084 h 5143500"/>
              <a:gd name="connsiteX5" fmla="*/ 801257 w 4572000"/>
              <a:gd name="connsiteY5" fmla="*/ 77908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5143500">
                <a:moveTo>
                  <a:pt x="801257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lnTo>
                  <a:pt x="0" y="779084"/>
                </a:lnTo>
                <a:lnTo>
                  <a:pt x="801257" y="77908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143500" y="698348"/>
            <a:ext cx="36322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43500" y="1090507"/>
            <a:ext cx="3632200" cy="157803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1D2251A7-71C7-418E-8902-6265DB6537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1258" y="993091"/>
            <a:ext cx="3986642" cy="71055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180000" tIns="108000" rIns="180000" bIns="108000">
            <a:spAutoFit/>
          </a:bodyPr>
          <a:lstStyle>
            <a:lvl1pPr algn="l">
              <a:defRPr sz="32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pic>
        <p:nvPicPr>
          <p:cNvPr id="12" name="Picture 5" descr="Logo&#10;&#10;Description automatically generated">
            <a:extLst>
              <a:ext uri="{FF2B5EF4-FFF2-40B4-BE49-F238E27FC236}">
                <a16:creationId xmlns:a16="http://schemas.microsoft.com/office/drawing/2014/main" id="{1F082D2B-C588-4D2E-A061-21D808C621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Title (bottom)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 descr="&quot;&quot;">
            <a:extLst>
              <a:ext uri="{FF2B5EF4-FFF2-40B4-BE49-F238E27FC236}">
                <a16:creationId xmlns:a16="http://schemas.microsoft.com/office/drawing/2014/main" id="{DADEA25C-E67C-462E-9899-B6F2DDA0499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572000" cy="5143500"/>
          </a:xfrm>
          <a:custGeom>
            <a:avLst/>
            <a:gdLst>
              <a:gd name="connsiteX0" fmla="*/ 801257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0 w 4572000"/>
              <a:gd name="connsiteY4" fmla="*/ 779084 h 5143500"/>
              <a:gd name="connsiteX5" fmla="*/ 801257 w 4572000"/>
              <a:gd name="connsiteY5" fmla="*/ 77908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5143500">
                <a:moveTo>
                  <a:pt x="801257" y="0"/>
                </a:moveTo>
                <a:lnTo>
                  <a:pt x="4572000" y="0"/>
                </a:lnTo>
                <a:lnTo>
                  <a:pt x="4572000" y="5143500"/>
                </a:lnTo>
                <a:lnTo>
                  <a:pt x="0" y="5143500"/>
                </a:lnTo>
                <a:lnTo>
                  <a:pt x="0" y="779084"/>
                </a:lnTo>
                <a:lnTo>
                  <a:pt x="801257" y="77908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143500" y="698348"/>
            <a:ext cx="36322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43500" y="1090507"/>
            <a:ext cx="3632200" cy="157803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127B17B-3FD5-B64C-B165-99E09B79C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12CCBCA1-D1D3-4221-BC66-BE67A08AAF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1258" y="3964897"/>
            <a:ext cx="3986642" cy="71055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180000" tIns="108000" rIns="180000" bIns="108000" anchor="b">
            <a:spAutoFit/>
          </a:bodyPr>
          <a:lstStyle>
            <a:lvl1pPr algn="l">
              <a:defRPr sz="3200" b="1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pic>
        <p:nvPicPr>
          <p:cNvPr id="12" name="Picture 5" descr="Logo&#10;&#10;Description automatically generated">
            <a:extLst>
              <a:ext uri="{FF2B5EF4-FFF2-40B4-BE49-F238E27FC236}">
                <a16:creationId xmlns:a16="http://schemas.microsoft.com/office/drawing/2014/main" id="{B6B5B923-F44A-4FC3-B1C1-0F36A93434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963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BDC53B4-4996-8745-8E53-958C291B06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4172875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143500" y="2095559"/>
            <a:ext cx="36322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5143500" y="2487718"/>
            <a:ext cx="3632200" cy="214857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Picture Placeholder 6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276370"/>
            <a:ext cx="4940300" cy="252571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0" name="Picture Placeholder 9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40300" y="0"/>
            <a:ext cx="3835400" cy="12509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09A432-DF92-7E40-BF61-AA6C75E15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4" name="Picture 5" descr="Logo&#10;&#10;Description automatically generated">
            <a:extLst>
              <a:ext uri="{FF2B5EF4-FFF2-40B4-BE49-F238E27FC236}">
                <a16:creationId xmlns:a16="http://schemas.microsoft.com/office/drawing/2014/main" id="{6C8F56E6-D6B3-4AFA-AC0D-1C63E10085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03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multiple images opt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97200" y="279401"/>
            <a:ext cx="3149600" cy="861774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 text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997200" y="1357917"/>
            <a:ext cx="31496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997729" y="1877917"/>
            <a:ext cx="3149600" cy="2867492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Picture Placeholder 13" descr="&quot;&quot;">
            <a:extLst>
              <a:ext uri="{FF2B5EF4-FFF2-40B4-BE49-F238E27FC236}">
                <a16:creationId xmlns:a16="http://schemas.microsoft.com/office/drawing/2014/main" id="{14929B74-2227-4866-8A1E-7B15A68233E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726267" cy="4978400"/>
          </a:xfrm>
          <a:custGeom>
            <a:avLst/>
            <a:gdLst>
              <a:gd name="connsiteX0" fmla="*/ 801257 w 2726267"/>
              <a:gd name="connsiteY0" fmla="*/ 0 h 4978400"/>
              <a:gd name="connsiteX1" fmla="*/ 2726267 w 2726267"/>
              <a:gd name="connsiteY1" fmla="*/ 0 h 4978400"/>
              <a:gd name="connsiteX2" fmla="*/ 2726267 w 2726267"/>
              <a:gd name="connsiteY2" fmla="*/ 4978400 h 4978400"/>
              <a:gd name="connsiteX3" fmla="*/ 0 w 2726267"/>
              <a:gd name="connsiteY3" fmla="*/ 4978400 h 4978400"/>
              <a:gd name="connsiteX4" fmla="*/ 0 w 2726267"/>
              <a:gd name="connsiteY4" fmla="*/ 779084 h 4978400"/>
              <a:gd name="connsiteX5" fmla="*/ 801257 w 2726267"/>
              <a:gd name="connsiteY5" fmla="*/ 779084 h 49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6267" h="4978400">
                <a:moveTo>
                  <a:pt x="801257" y="0"/>
                </a:moveTo>
                <a:lnTo>
                  <a:pt x="2726267" y="0"/>
                </a:lnTo>
                <a:lnTo>
                  <a:pt x="2726267" y="4978400"/>
                </a:lnTo>
                <a:lnTo>
                  <a:pt x="0" y="4978400"/>
                </a:lnTo>
                <a:lnTo>
                  <a:pt x="0" y="779084"/>
                </a:lnTo>
                <a:lnTo>
                  <a:pt x="801257" y="77908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7" name="Picture Placeholder 5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17733" y="279401"/>
            <a:ext cx="2459567" cy="2535078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8" name="Picture Placeholder 5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84435" y="3094567"/>
            <a:ext cx="2459566" cy="150336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AAC969B-9F13-034E-B663-52115B22C2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5" descr="Logo&#10;&#10;Description automatically generated">
            <a:extLst>
              <a:ext uri="{FF2B5EF4-FFF2-40B4-BE49-F238E27FC236}">
                <a16:creationId xmlns:a16="http://schemas.microsoft.com/office/drawing/2014/main" id="{F8E3389F-2A6E-4F2A-AC67-B0FF706FD2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91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Multiple images opt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439A87DD-ECB5-4071-A12E-5423FC5BF1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6" y="779084"/>
            <a:ext cx="3732606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399124" y="1712859"/>
            <a:ext cx="3732607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Subhead</a:t>
            </a:r>
            <a:endParaRPr lang="en-US" dirty="0"/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399125" y="2304056"/>
            <a:ext cx="3732606" cy="2449513"/>
          </a:xfrm>
          <a:prstGeom prst="rect">
            <a:avLst/>
          </a:prstGeom>
          <a:solidFill>
            <a:srgbClr val="FFFFFF"/>
          </a:solidFill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Picture Placeholder 2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99000" y="291021"/>
            <a:ext cx="4444999" cy="17453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/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4" name="Picture Placeholder 4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04269" y="2785533"/>
            <a:ext cx="1870275" cy="235796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vert="horz"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5" name="Picture Placeholder 4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70132" y="2304056"/>
            <a:ext cx="2370667" cy="219551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vert="horz"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8C1839C-E96C-4544-9ABF-388A484FA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8" name="Picture 5" descr="Logo&#10;&#10;Description automatically generated">
            <a:extLst>
              <a:ext uri="{FF2B5EF4-FFF2-40B4-BE49-F238E27FC236}">
                <a16:creationId xmlns:a16="http://schemas.microsoft.com/office/drawing/2014/main" id="{2201969A-F1A0-46B5-8555-A7544B7F58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44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Multiple images opt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71267" y="296334"/>
            <a:ext cx="1972733" cy="3221346"/>
          </a:xfrm>
          <a:prstGeom prst="rect">
            <a:avLst/>
          </a:prstGeom>
          <a:solidFill>
            <a:schemeClr val="bg2"/>
          </a:solidFill>
        </p:spPr>
        <p:txBody>
          <a:bodyPr vert="horz"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5" name="Picture Placeholder 4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33900" y="872067"/>
            <a:ext cx="2383367" cy="2336271"/>
          </a:xfrm>
          <a:prstGeom prst="rect">
            <a:avLst/>
          </a:prstGeom>
          <a:solidFill>
            <a:schemeClr val="bg2"/>
          </a:solidFill>
        </p:spPr>
        <p:txBody>
          <a:bodyPr vert="horz"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4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99000" y="3670300"/>
            <a:ext cx="3213100" cy="1473200"/>
          </a:xfrm>
          <a:prstGeom prst="rect">
            <a:avLst/>
          </a:prstGeom>
          <a:solidFill>
            <a:schemeClr val="bg2"/>
          </a:solidFill>
        </p:spPr>
        <p:txBody>
          <a:bodyPr vert="horz"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6CC22BD-2E67-5141-997D-78A8A2FD82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77D2114A-B493-4A3E-AAA0-B090FDC9F8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9124" y="1712859"/>
            <a:ext cx="3732607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Subhead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6F44C681-3CA1-414B-9D97-AD1CFBE8F9B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9125" y="2304056"/>
            <a:ext cx="3732606" cy="2449513"/>
          </a:xfrm>
          <a:prstGeom prst="rect">
            <a:avLst/>
          </a:prstGeom>
          <a:solidFill>
            <a:srgbClr val="FFFFFF"/>
          </a:solidFill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18" name="Picture 5" descr="Logo&#10;&#10;Description automatically generated">
            <a:extLst>
              <a:ext uri="{FF2B5EF4-FFF2-40B4-BE49-F238E27FC236}">
                <a16:creationId xmlns:a16="http://schemas.microsoft.com/office/drawing/2014/main" id="{402D7F45-67C4-4AF4-8E37-0F9721D829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0C38E30D-3DD4-4786-94B7-045EE0D510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6" y="779084"/>
            <a:ext cx="3732606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09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Bullet list one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399124" y="1561176"/>
            <a:ext cx="8304607" cy="3058917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008E442-552C-ED40-8CDA-74FA4F65F6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5" descr="Logo&#10;&#10;Description automatically generated">
            <a:extLst>
              <a:ext uri="{FF2B5EF4-FFF2-40B4-BE49-F238E27FC236}">
                <a16:creationId xmlns:a16="http://schemas.microsoft.com/office/drawing/2014/main" id="{6DE932C0-2FDB-48B4-B3AA-1F08CD46A2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0F291D7-D564-44DE-9E6A-2A1EE92F20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72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head/Bullet list one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399125" y="1548352"/>
            <a:ext cx="8304607" cy="365113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399125" y="2015067"/>
            <a:ext cx="8304607" cy="2754310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008E442-552C-ED40-8CDA-74FA4F65F6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5" descr="Logo&#10;&#10;Description automatically generated">
            <a:extLst>
              <a:ext uri="{FF2B5EF4-FFF2-40B4-BE49-F238E27FC236}">
                <a16:creationId xmlns:a16="http://schemas.microsoft.com/office/drawing/2014/main" id="{26202BED-460C-42E8-AD25-CEE200285E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11BECFE-D304-4F84-AA9F-1BAB007F52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75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 two 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399125" y="2032000"/>
            <a:ext cx="8304607" cy="2735263"/>
          </a:xfrm>
          <a:prstGeom prst="rect">
            <a:avLst/>
          </a:prstGeom>
        </p:spPr>
        <p:txBody>
          <a:bodyPr lIns="0" numCol="2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Bullet list two columns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F1E7E8-C77B-9449-9C41-C649D6B2C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58ED2EA-F67E-4B1F-9D63-3FFB0627345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9125" y="1548352"/>
            <a:ext cx="8304607" cy="365113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pic>
        <p:nvPicPr>
          <p:cNvPr id="12" name="Picture 5" descr="Logo&#10;&#10;Description automatically generated">
            <a:extLst>
              <a:ext uri="{FF2B5EF4-FFF2-40B4-BE49-F238E27FC236}">
                <a16:creationId xmlns:a16="http://schemas.microsoft.com/office/drawing/2014/main" id="{220E08D7-34F2-41F8-B4F6-CCDC6904BB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D4521FE-877C-4B9B-89E4-13BC1E3CF0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904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 three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399125" y="2040468"/>
            <a:ext cx="8304607" cy="2726795"/>
          </a:xfrm>
          <a:prstGeom prst="rect">
            <a:avLst/>
          </a:prstGeom>
        </p:spPr>
        <p:txBody>
          <a:bodyPr lIns="0" numCol="3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Bullet list three columns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527F58-0398-A947-8487-9CAB1F0888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5FAA8C73-8454-4524-8603-2F67F0DB80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9125" y="1548352"/>
            <a:ext cx="8304607" cy="365113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00" b="1" i="0" spc="0" baseline="0">
                <a:solidFill>
                  <a:srgbClr val="0096D2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pic>
        <p:nvPicPr>
          <p:cNvPr id="12" name="Picture 5" descr="Logo&#10;&#10;Description automatically generated">
            <a:extLst>
              <a:ext uri="{FF2B5EF4-FFF2-40B4-BE49-F238E27FC236}">
                <a16:creationId xmlns:a16="http://schemas.microsoft.com/office/drawing/2014/main" id="{6E81BCED-2E3F-49F9-8A55-F669882BE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1DA9FEA-781B-4667-B9B2-53CA6549AA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741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99125" y="1634983"/>
            <a:ext cx="3957828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400" b="1" i="0" spc="0" baseline="0">
                <a:solidFill>
                  <a:srgbClr val="0096D2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99125" y="2061624"/>
            <a:ext cx="3970528" cy="279410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4724399" y="1634983"/>
            <a:ext cx="3970527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400" b="1" i="0" spc="0" baseline="0">
                <a:solidFill>
                  <a:srgbClr val="0096D2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section title</a:t>
            </a:r>
            <a:endParaRPr lang="en-US" dirty="0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4724400" y="2061624"/>
            <a:ext cx="3970528" cy="279410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97C437-15B1-6B4E-820F-F4B9AC40F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5" descr="Logo&#10;&#10;Description automatically generated">
            <a:extLst>
              <a:ext uri="{FF2B5EF4-FFF2-40B4-BE49-F238E27FC236}">
                <a16:creationId xmlns:a16="http://schemas.microsoft.com/office/drawing/2014/main" id="{C6201253-2C72-4D1B-9067-DE93D70931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532B11B-AE12-4692-AC3C-C29AC6B173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5768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2605B3C-76AB-7C44-89B6-69DB9CE35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312B460-D3A9-4A49-AE06-81BBA32E08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C66164C-A90A-40D9-8435-C929E57AB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8304607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833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/Text r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57F30B1-C5D1-4CB5-9D12-6D9C58B986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3632201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99126" y="1787297"/>
            <a:ext cx="363220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400" b="1" i="0" spc="0" baseline="0">
                <a:solidFill>
                  <a:srgbClr val="0096D2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4559300" y="779084"/>
            <a:ext cx="4216400" cy="4123116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633F8C1-4EA3-184A-9B17-D7331273E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5" descr="Logo&#10;&#10;Description automatically generated">
            <a:extLst>
              <a:ext uri="{FF2B5EF4-FFF2-40B4-BE49-F238E27FC236}">
                <a16:creationId xmlns:a16="http://schemas.microsoft.com/office/drawing/2014/main" id="{6122394A-B482-46F5-BA59-BC9D1E38E4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143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/Image r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99126" y="2040082"/>
            <a:ext cx="3858320" cy="307777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400" b="1" i="0" spc="0" baseline="0">
                <a:solidFill>
                  <a:srgbClr val="0096D2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Subhead</a:t>
            </a: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399126" y="2458523"/>
            <a:ext cx="3858320" cy="2390683"/>
          </a:xfrm>
          <a:prstGeom prst="rect">
            <a:avLst/>
          </a:prstGeom>
        </p:spPr>
        <p:txBody>
          <a:bodyPr lIns="0">
            <a:noAutofit/>
          </a:bodyPr>
          <a:lstStyle>
            <a:lvl1pPr marL="198000" indent="-1980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3600" indent="-212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2pPr>
            <a:lvl3pPr marL="640800" indent="-158400">
              <a:spcBef>
                <a:spcPts val="300"/>
              </a:spcBef>
              <a:spcAft>
                <a:spcPts val="300"/>
              </a:spcAft>
              <a:buFont typeface="Lucida Grande"/>
              <a:buChar char="-"/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3" name="Picture Placeholder 2" descr="&quot;&quot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1201738"/>
            <a:ext cx="4572000" cy="356552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D5A5362-FC22-DF4B-9E6F-A0E1C0DD1A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5" descr="Logo&#10;&#10;Description automatically generated">
            <a:extLst>
              <a:ext uri="{FF2B5EF4-FFF2-40B4-BE49-F238E27FC236}">
                <a16:creationId xmlns:a16="http://schemas.microsoft.com/office/drawing/2014/main" id="{8686F223-FEEE-4E05-B3B6-7549B72880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08" y="-3008"/>
            <a:ext cx="804266" cy="78209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7804DB2-7EA8-4E0A-8EB7-D6C6D1523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125" y="779084"/>
            <a:ext cx="3858320" cy="710552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0205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/closing slide with placeholder backgroun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8A5D97F-EC44-47B6-A84F-9623C8BD5FF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614172 w 9144000"/>
              <a:gd name="connsiteY0" fmla="*/ 350462 h 5143500"/>
              <a:gd name="connsiteX1" fmla="*/ 614172 w 9144000"/>
              <a:gd name="connsiteY1" fmla="*/ 969206 h 5143500"/>
              <a:gd name="connsiteX2" fmla="*/ 8529828 w 9144000"/>
              <a:gd name="connsiteY2" fmla="*/ 969206 h 5143500"/>
              <a:gd name="connsiteX3" fmla="*/ 8529828 w 9144000"/>
              <a:gd name="connsiteY3" fmla="*/ 350462 h 5143500"/>
              <a:gd name="connsiteX4" fmla="*/ 0 w 9144000"/>
              <a:gd name="connsiteY4" fmla="*/ 0 h 5143500"/>
              <a:gd name="connsiteX5" fmla="*/ 9144000 w 9144000"/>
              <a:gd name="connsiteY5" fmla="*/ 0 h 5143500"/>
              <a:gd name="connsiteX6" fmla="*/ 9144000 w 9144000"/>
              <a:gd name="connsiteY6" fmla="*/ 5143500 h 5143500"/>
              <a:gd name="connsiteX7" fmla="*/ 0 w 914400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614172" y="350462"/>
                </a:moveTo>
                <a:lnTo>
                  <a:pt x="614172" y="969206"/>
                </a:lnTo>
                <a:lnTo>
                  <a:pt x="8529828" y="969206"/>
                </a:lnTo>
                <a:lnTo>
                  <a:pt x="8529828" y="350462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Drag picture to placeholder or click icon to add</a:t>
            </a:r>
            <a:endParaRPr lang="en-US" dirty="0"/>
          </a:p>
        </p:txBody>
      </p:sp>
      <p:pic>
        <p:nvPicPr>
          <p:cNvPr id="9" name="Picture 8" descr="&quot;&quot;">
            <a:extLst>
              <a:ext uri="{FF2B5EF4-FFF2-40B4-BE49-F238E27FC236}">
                <a16:creationId xmlns:a16="http://schemas.microsoft.com/office/drawing/2014/main" id="{AE393CBD-5119-4A65-A8B6-14B6D2EF6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50462"/>
            <a:ext cx="7915656" cy="618744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3B5CD3C0-F3AA-428D-8F79-08BFF96E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9922" y="2692078"/>
            <a:ext cx="4044156" cy="77210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45C1B1-F188-4A38-8465-8AF27134EB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49922" y="3449195"/>
            <a:ext cx="4044156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4015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/closing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55FEDE03-B014-4B02-912B-09B580E46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9922" y="2692078"/>
            <a:ext cx="4044156" cy="77210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180000" tIns="108000" rIns="180000" bIns="108000" anchor="b">
            <a:spAutoFit/>
          </a:bodyPr>
          <a:lstStyle>
            <a:lvl1pPr algn="l">
              <a:defRPr sz="3600" b="1" baseline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3EF6069-0D17-4844-8DFB-83AF1E5A82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49922" y="3449195"/>
            <a:ext cx="4044156" cy="747388"/>
          </a:xfrm>
          <a:prstGeom prst="rect">
            <a:avLst/>
          </a:prstGeom>
          <a:solidFill>
            <a:srgbClr val="FFFFFF"/>
          </a:solidFill>
        </p:spPr>
        <p:txBody>
          <a:bodyPr lIns="180000" tIns="108000" rIns="180000" bIns="108000" anchor="ctr" anchorCtr="0">
            <a:noAutofit/>
          </a:bodyPr>
          <a:lstStyle>
            <a:lvl1pPr marL="0" indent="0">
              <a:buNone/>
              <a:defRPr sz="2200" b="1" i="0" baseline="0">
                <a:solidFill>
                  <a:schemeClr val="accent4"/>
                </a:solidFill>
                <a:latin typeface="+mj-lt"/>
                <a:cs typeface="Georgia"/>
              </a:defRPr>
            </a:lvl1pPr>
            <a:lvl2pPr marL="4572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2pPr>
            <a:lvl3pPr marL="9144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3pPr>
            <a:lvl4pPr marL="13716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4pPr>
            <a:lvl5pPr marL="1828800" indent="0">
              <a:buNone/>
              <a:defRPr b="1" i="0">
                <a:solidFill>
                  <a:srgbClr val="E4042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pic>
        <p:nvPicPr>
          <p:cNvPr id="9" name="Picture 8" descr="&quot;&quot;">
            <a:extLst>
              <a:ext uri="{FF2B5EF4-FFF2-40B4-BE49-F238E27FC236}">
                <a16:creationId xmlns:a16="http://schemas.microsoft.com/office/drawing/2014/main" id="{AE393CBD-5119-4A65-A8B6-14B6D2EF61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2" y="350462"/>
            <a:ext cx="7915656" cy="6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9740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9A0D9E-CDA4-44B7-8509-0661A42AB2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7659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083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281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785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495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89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998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79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16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834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687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45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219760A-70CA-F344-B257-539E482A9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6934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6F20-FBA2-4746-AE9F-DFBA4FFD6F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85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663" r:id="rId2"/>
    <p:sldLayoutId id="2147483714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06" r:id="rId9"/>
    <p:sldLayoutId id="2147483715" r:id="rId10"/>
    <p:sldLayoutId id="2147483723" r:id="rId11"/>
    <p:sldLayoutId id="2147483661" r:id="rId12"/>
    <p:sldLayoutId id="2147483672" r:id="rId13"/>
    <p:sldLayoutId id="2147483673" r:id="rId14"/>
    <p:sldLayoutId id="2147483649" r:id="rId15"/>
    <p:sldLayoutId id="2147483666" r:id="rId16"/>
    <p:sldLayoutId id="2147483678" r:id="rId17"/>
    <p:sldLayoutId id="2147483679" r:id="rId18"/>
    <p:sldLayoutId id="2147483700" r:id="rId19"/>
    <p:sldLayoutId id="2147483671" r:id="rId20"/>
    <p:sldLayoutId id="2147483660" r:id="rId21"/>
    <p:sldLayoutId id="2147483664" r:id="rId22"/>
    <p:sldLayoutId id="2147483674" r:id="rId23"/>
    <p:sldLayoutId id="2147483677" r:id="rId24"/>
    <p:sldLayoutId id="2147483668" r:id="rId25"/>
    <p:sldLayoutId id="2147483670" r:id="rId26"/>
    <p:sldLayoutId id="2147483724" r:id="rId27"/>
    <p:sldLayoutId id="2147483725" r:id="rId28"/>
    <p:sldLayoutId id="2147483738" r:id="rId29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eorgi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eorgi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eorgi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eorgi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eorgi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3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svg.org/plant-with-fla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image" Target="../media/image29.pn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30.png"/><Relationship Id="rId9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4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4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41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7.svg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3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7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41.sv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7.svg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3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D9DBA-CCEF-4E02-A689-247D99583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0" y="2870264"/>
            <a:ext cx="5500443" cy="1088193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Preparing Horizon Europe Applications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044C2-80AA-4AFE-9B72-8E9559C5EF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4171" y="3958456"/>
            <a:ext cx="5500441" cy="1025023"/>
          </a:xfrm>
        </p:spPr>
        <p:txBody>
          <a:bodyPr/>
          <a:lstStyle/>
          <a:p>
            <a:r>
              <a:rPr lang="en-GB" sz="1800" dirty="0"/>
              <a:t>Marie Adams</a:t>
            </a:r>
            <a:br>
              <a:rPr lang="en-GB" sz="1800" dirty="0"/>
            </a:br>
            <a:r>
              <a:rPr lang="en-GB" sz="1800" dirty="0"/>
              <a:t>University of Leicester</a:t>
            </a:r>
            <a:br>
              <a:rPr lang="en-GB" sz="1800" dirty="0"/>
            </a:br>
            <a:r>
              <a:rPr lang="en-GB" sz="1800" dirty="0"/>
              <a:t>marie.adams@leicester.ac.uk</a:t>
            </a:r>
          </a:p>
        </p:txBody>
      </p:sp>
    </p:spTree>
    <p:extLst>
      <p:ext uri="{BB962C8B-B14F-4D97-AF65-F5344CB8AC3E}">
        <p14:creationId xmlns:p14="http://schemas.microsoft.com/office/powerpoint/2010/main" val="4193552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65B0BEF-AEB2-4B51-B82A-11D226BC1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17" y="4055470"/>
            <a:ext cx="7289858" cy="108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1FF1E01-F47F-4B83-AC9F-A54B1301D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200" y="99331"/>
            <a:ext cx="8304607" cy="710552"/>
          </a:xfrm>
        </p:spPr>
        <p:txBody>
          <a:bodyPr/>
          <a:lstStyle/>
          <a:p>
            <a:r>
              <a:rPr lang="en-GB" dirty="0"/>
              <a:t>Leicester’s Horizon Europe support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B60C0D-3466-4F78-88A9-0192295F88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1425" y="1198930"/>
            <a:ext cx="8304607" cy="3058917"/>
          </a:xfrm>
        </p:spPr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Embedded in the central Research and Enterprise Division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Part of a wider research support ecosystem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Provide…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Specialist funder knowledge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Advice and signposting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Costing and contracting support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Post-award</a:t>
            </a:r>
            <a:r>
              <a:rPr lang="en-US" dirty="0"/>
              <a:t> financial support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News and events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Training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53C8BE06-530A-497F-A8EC-C8D7985CF8F5}"/>
              </a:ext>
            </a:extLst>
          </p:cNvPr>
          <p:cNvSpPr txBox="1">
            <a:spLocks/>
          </p:cNvSpPr>
          <p:nvPr/>
        </p:nvSpPr>
        <p:spPr>
          <a:xfrm>
            <a:off x="1076199" y="651806"/>
            <a:ext cx="8304607" cy="556664"/>
          </a:xfrm>
          <a:prstGeom prst="rect">
            <a:avLst/>
          </a:prstGeom>
        </p:spPr>
        <p:txBody>
          <a:bodyPr vert="horz" wrap="square" lIns="0" tIns="108000" rIns="0" bIns="10800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200" dirty="0">
                <a:solidFill>
                  <a:schemeClr val="accent4"/>
                </a:solidFill>
              </a:rPr>
              <a:t>Small team, diverse workload, high-volume</a:t>
            </a:r>
          </a:p>
        </p:txBody>
      </p:sp>
    </p:spTree>
    <p:extLst>
      <p:ext uri="{BB962C8B-B14F-4D97-AF65-F5344CB8AC3E}">
        <p14:creationId xmlns:p14="http://schemas.microsoft.com/office/powerpoint/2010/main" val="198736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EFF77DD-1C99-4414-AA43-F7B86B675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89" y="876313"/>
            <a:ext cx="4705815" cy="1202994"/>
          </a:xfrm>
        </p:spPr>
        <p:txBody>
          <a:bodyPr/>
          <a:lstStyle/>
          <a:p>
            <a:r>
              <a:rPr lang="en-GB" dirty="0"/>
              <a:t>University of Leicester: a sense of scale...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433B4B2-4208-41A0-8133-E2C68F2A33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6139520"/>
              </p:ext>
            </p:extLst>
          </p:nvPr>
        </p:nvGraphicFramePr>
        <p:xfrm>
          <a:off x="4069421" y="185618"/>
          <a:ext cx="5304320" cy="3216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1A15417-3B2A-4ABB-814F-960167A79622}"/>
              </a:ext>
            </a:extLst>
          </p:cNvPr>
          <p:cNvSpPr txBox="1"/>
          <p:nvPr/>
        </p:nvSpPr>
        <p:spPr>
          <a:xfrm>
            <a:off x="146415" y="2243451"/>
            <a:ext cx="4382486" cy="2594048"/>
          </a:xfrm>
          <a:prstGeom prst="rect">
            <a:avLst/>
          </a:prstGeom>
          <a:solidFill>
            <a:schemeClr val="bg1"/>
          </a:solidFill>
        </p:spPr>
        <p:txBody>
          <a:bodyPr wrap="square" lIns="216000" tIns="187200" rIns="216000" bIns="187200" rtlCol="0">
            <a:spAutoFit/>
          </a:bodyPr>
          <a:lstStyle/>
          <a:p>
            <a:r>
              <a:rPr lang="en-GB" b="1" dirty="0">
                <a:solidFill>
                  <a:schemeClr val="accent4"/>
                </a:solidFill>
                <a:cs typeface="Arial"/>
              </a:rPr>
              <a:t>In 2024/25 the University Horizon Europe a</a:t>
            </a:r>
            <a:r>
              <a:rPr lang="en-GB" b="1" i="0" dirty="0">
                <a:solidFill>
                  <a:schemeClr val="accent4"/>
                </a:solidFill>
                <a:cs typeface="Arial"/>
              </a:rPr>
              <a:t>pplications increased by over 55% in number and 70% in value.</a:t>
            </a:r>
          </a:p>
          <a:p>
            <a:endParaRPr lang="en-GB" b="1" dirty="0">
              <a:solidFill>
                <a:schemeClr val="accent4"/>
              </a:solidFill>
              <a:cs typeface="Arial"/>
            </a:endParaRPr>
          </a:p>
          <a:p>
            <a:r>
              <a:rPr lang="en-GB" b="1" i="0" dirty="0">
                <a:solidFill>
                  <a:schemeClr val="accent4"/>
                </a:solidFill>
                <a:cs typeface="Arial"/>
              </a:rPr>
              <a:t>In 2025/2026 we passed 2024/25 application numbers and values in Q1!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2FE993-F4A6-4F06-AF3F-AE8671FC81C1}"/>
              </a:ext>
            </a:extLst>
          </p:cNvPr>
          <p:cNvSpPr txBox="1"/>
          <p:nvPr/>
        </p:nvSpPr>
        <p:spPr>
          <a:xfrm>
            <a:off x="4460321" y="3288116"/>
            <a:ext cx="4844840" cy="1609163"/>
          </a:xfrm>
          <a:prstGeom prst="rect">
            <a:avLst/>
          </a:prstGeom>
          <a:solidFill>
            <a:schemeClr val="bg1"/>
          </a:solidFill>
        </p:spPr>
        <p:txBody>
          <a:bodyPr wrap="square" lIns="216000" tIns="187200" rIns="216000" bIns="187200" rtlCol="0">
            <a:spAutoFit/>
          </a:bodyPr>
          <a:lstStyle/>
          <a:p>
            <a:r>
              <a:rPr lang="en-GB" sz="1600" dirty="0">
                <a:latin typeface="Arial"/>
                <a:cs typeface="Arial"/>
              </a:rPr>
              <a:t>Problem!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/>
                <a:cs typeface="Arial"/>
              </a:rPr>
              <a:t>Large multi-national, multi-sector consortia.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0" dirty="0">
                <a:latin typeface="Arial"/>
                <a:cs typeface="Arial"/>
              </a:rPr>
              <a:t>Top down - p</a:t>
            </a:r>
            <a:r>
              <a:rPr lang="en-GB" sz="1600" dirty="0">
                <a:latin typeface="Arial"/>
                <a:cs typeface="Arial"/>
              </a:rPr>
              <a:t>olicy alignment key.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/>
                <a:cs typeface="Arial"/>
              </a:rPr>
              <a:t>Competitive with diverse criteria for success.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0" dirty="0">
                <a:latin typeface="Arial"/>
                <a:cs typeface="Arial"/>
              </a:rPr>
              <a:t>Limited resource.</a:t>
            </a:r>
          </a:p>
        </p:txBody>
      </p:sp>
    </p:spTree>
    <p:extLst>
      <p:ext uri="{BB962C8B-B14F-4D97-AF65-F5344CB8AC3E}">
        <p14:creationId xmlns:p14="http://schemas.microsoft.com/office/powerpoint/2010/main" val="4277953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1FF1E01-F47F-4B83-AC9F-A54B1301D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25" y="779084"/>
            <a:ext cx="8304607" cy="710552"/>
          </a:xfrm>
        </p:spPr>
        <p:txBody>
          <a:bodyPr/>
          <a:lstStyle/>
          <a:p>
            <a:r>
              <a:rPr lang="en-GB" dirty="0"/>
              <a:t>Solutions: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B60C0D-3466-4F78-88A9-0192295F88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9124" y="1647765"/>
            <a:ext cx="8304607" cy="2428933"/>
          </a:xfrm>
        </p:spPr>
        <p:txBody>
          <a:bodyPr lIns="0" tIns="45720" rIns="91440" bIns="45720" anchor="t">
            <a:no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Horizon Europe – a plan for (sustainable) growth.  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One to one when necessary, one to many preferred.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Internal resources; online ‘toolkit’, templates, successful bids.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Leveraging additional support – academic champions, mentors. 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Utilise existing infrastructure – research institutes, seminar series, research committees.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b="1" dirty="0"/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b="1" dirty="0"/>
          </a:p>
          <a:p>
            <a:pPr marL="197485" indent="-197485">
              <a:spcBef>
                <a:spcPts val="1200"/>
              </a:spcBef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216806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57A247-75CC-4C3C-AA28-7E4645F16F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70624" y="703328"/>
            <a:ext cx="8304607" cy="365113"/>
          </a:xfrm>
        </p:spPr>
        <p:txBody>
          <a:bodyPr/>
          <a:lstStyle/>
          <a:p>
            <a:r>
              <a:rPr lang="en-GB" dirty="0"/>
              <a:t>Our role in preparing applications &amp; facilitating collaboration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7E5A0-37A2-4762-879F-1BF970ACDE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5377" y="1261156"/>
            <a:ext cx="5229512" cy="2754310"/>
          </a:xfrm>
        </p:spPr>
        <p:txBody>
          <a:bodyPr/>
          <a:lstStyle/>
          <a:p>
            <a:r>
              <a:rPr lang="en-GB" dirty="0"/>
              <a:t>Start early (now!) - target opportunities in areas of strategic importance, highlight events and Info Days.  Establish research leadership.</a:t>
            </a:r>
          </a:p>
          <a:p>
            <a:r>
              <a:rPr lang="en-GB" dirty="0"/>
              <a:t>Evaluate opportunity for a cohort approach.</a:t>
            </a:r>
          </a:p>
          <a:p>
            <a:r>
              <a:rPr lang="en-GB" dirty="0"/>
              <a:t>Assist in navigating internal rules and processes;</a:t>
            </a:r>
          </a:p>
          <a:p>
            <a:pPr lvl="1"/>
            <a:r>
              <a:rPr lang="en-GB" dirty="0"/>
              <a:t>Engage other teams early e.g. pre-award, research governance etc.</a:t>
            </a:r>
          </a:p>
          <a:p>
            <a:r>
              <a:rPr lang="en-GB" dirty="0"/>
              <a:t>Establish roles, timelines and boundaries.</a:t>
            </a:r>
          </a:p>
          <a:p>
            <a:r>
              <a:rPr lang="en-GB" dirty="0"/>
              <a:t>Help applicants understand the call text and individual call requirements/nuances.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2BDBD7-785B-41DD-B939-B11A521CD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625" y="68532"/>
            <a:ext cx="8304607" cy="710552"/>
          </a:xfrm>
        </p:spPr>
        <p:txBody>
          <a:bodyPr/>
          <a:lstStyle/>
          <a:p>
            <a:r>
              <a:rPr lang="en-GB" dirty="0"/>
              <a:t>Collaborative proposal development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B1ABFD-5752-4D04-A99D-5DAB277F1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623" y="1190176"/>
            <a:ext cx="3586000" cy="19990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C383E8-C285-49C5-9796-B51469059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928" y="2638311"/>
            <a:ext cx="2645756" cy="24241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1356F9-7845-4A1F-B494-5EA7C858B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839" y="4015466"/>
            <a:ext cx="2996559" cy="104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65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6092B4-79BB-4D11-9E7D-B9168B0BF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106" y="68532"/>
            <a:ext cx="8304607" cy="710552"/>
          </a:xfrm>
        </p:spPr>
        <p:txBody>
          <a:bodyPr/>
          <a:lstStyle/>
          <a:p>
            <a:r>
              <a:rPr lang="en-GB" dirty="0"/>
              <a:t>Potential obstacles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D9EAC9-E1C3-4889-B9B7-35B3E9676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23147" y="779084"/>
            <a:ext cx="1904762" cy="1904762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4782EF-C7F4-42AB-B707-6C357F9B85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76225" y="679140"/>
            <a:ext cx="3932195" cy="365113"/>
          </a:xfrm>
        </p:spPr>
        <p:txBody>
          <a:bodyPr/>
          <a:lstStyle/>
          <a:p>
            <a:r>
              <a:rPr lang="en-GB" dirty="0"/>
              <a:t>…not an exhaustive list!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E9334A-7785-4D2D-A99E-025C4EC2C753}"/>
              </a:ext>
            </a:extLst>
          </p:cNvPr>
          <p:cNvSpPr txBox="1"/>
          <p:nvPr/>
        </p:nvSpPr>
        <p:spPr>
          <a:xfrm>
            <a:off x="123436" y="1261761"/>
            <a:ext cx="7123245" cy="4240652"/>
          </a:xfrm>
          <a:prstGeom prst="rect">
            <a:avLst/>
          </a:prstGeom>
          <a:solidFill>
            <a:schemeClr val="bg1"/>
          </a:solidFill>
        </p:spPr>
        <p:txBody>
          <a:bodyPr wrap="square" lIns="216000" tIns="187200" rIns="216000" bIns="187200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Budget redistribution and caps.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Waivers of internal policies and costs (e.g. tuition fees, overheads).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IP protection required.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Clinical trials and ethical issues.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Enhanced due diligence requirements.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Up front agreements e.g. NDA’s, </a:t>
            </a:r>
            <a:r>
              <a:rPr lang="en-GB" dirty="0" err="1">
                <a:latin typeface="Arial"/>
                <a:cs typeface="Arial"/>
              </a:rPr>
              <a:t>LoI’s</a:t>
            </a:r>
            <a:r>
              <a:rPr lang="en-GB" dirty="0">
                <a:latin typeface="Arial"/>
                <a:cs typeface="Arial"/>
              </a:rPr>
              <a:t>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Additional requirements at proposal stage (novelties, lump sum, unfamiliar application process).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Cultural, organisational and disciplinary differences.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/>
              <a:cs typeface="Arial"/>
            </a:endParaRPr>
          </a:p>
          <a:p>
            <a:endParaRPr lang="en-GB" i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6575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62718"/>
            <a:ext cx="5716299" cy="3218065"/>
          </a:xfrm>
          <a:custGeom>
            <a:avLst/>
            <a:gdLst/>
            <a:ahLst/>
            <a:cxnLst/>
            <a:rect l="l" t="t" r="r" b="b"/>
            <a:pathLst>
              <a:path w="11432597" h="6436129">
                <a:moveTo>
                  <a:pt x="0" y="0"/>
                </a:moveTo>
                <a:lnTo>
                  <a:pt x="11432597" y="0"/>
                </a:lnTo>
                <a:lnTo>
                  <a:pt x="11432597" y="6436128"/>
                </a:lnTo>
                <a:lnTo>
                  <a:pt x="0" y="64361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778" y="4173925"/>
            <a:ext cx="8882445" cy="910451"/>
          </a:xfrm>
          <a:custGeom>
            <a:avLst/>
            <a:gdLst/>
            <a:ahLst/>
            <a:cxnLst/>
            <a:rect l="l" t="t" r="r" b="b"/>
            <a:pathLst>
              <a:path w="17764889" h="1820901">
                <a:moveTo>
                  <a:pt x="0" y="0"/>
                </a:moveTo>
                <a:lnTo>
                  <a:pt x="17764888" y="0"/>
                </a:lnTo>
                <a:lnTo>
                  <a:pt x="17764888" y="1820902"/>
                </a:lnTo>
                <a:lnTo>
                  <a:pt x="0" y="18209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356212" y="2116525"/>
            <a:ext cx="1599629" cy="2057400"/>
          </a:xfrm>
          <a:custGeom>
            <a:avLst/>
            <a:gdLst/>
            <a:ahLst/>
            <a:cxnLst/>
            <a:rect l="l" t="t" r="r" b="b"/>
            <a:pathLst>
              <a:path w="3199257" h="4114800">
                <a:moveTo>
                  <a:pt x="0" y="0"/>
                </a:moveTo>
                <a:lnTo>
                  <a:pt x="3199257" y="0"/>
                </a:lnTo>
                <a:lnTo>
                  <a:pt x="31992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627853" y="2479828"/>
            <a:ext cx="1127653" cy="821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MSCA PF 2026 CALL DEADLINE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778" y="4173925"/>
            <a:ext cx="8882445" cy="910451"/>
          </a:xfrm>
          <a:custGeom>
            <a:avLst/>
            <a:gdLst/>
            <a:ahLst/>
            <a:cxnLst/>
            <a:rect l="l" t="t" r="r" b="b"/>
            <a:pathLst>
              <a:path w="17764889" h="1820901">
                <a:moveTo>
                  <a:pt x="0" y="0"/>
                </a:moveTo>
                <a:lnTo>
                  <a:pt x="17764888" y="0"/>
                </a:lnTo>
                <a:lnTo>
                  <a:pt x="17764888" y="1820902"/>
                </a:lnTo>
                <a:lnTo>
                  <a:pt x="0" y="18209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356212" y="2116525"/>
            <a:ext cx="1599629" cy="2057400"/>
          </a:xfrm>
          <a:custGeom>
            <a:avLst/>
            <a:gdLst/>
            <a:ahLst/>
            <a:cxnLst/>
            <a:rect l="l" t="t" r="r" b="b"/>
            <a:pathLst>
              <a:path w="3199257" h="4114800">
                <a:moveTo>
                  <a:pt x="0" y="0"/>
                </a:moveTo>
                <a:lnTo>
                  <a:pt x="3199257" y="0"/>
                </a:lnTo>
                <a:lnTo>
                  <a:pt x="31992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748486" y="2794406"/>
            <a:ext cx="1267458" cy="1426732"/>
            <a:chOff x="0" y="0"/>
            <a:chExt cx="3379888" cy="38046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79888" cy="2096616"/>
            </a:xfrm>
            <a:custGeom>
              <a:avLst/>
              <a:gdLst/>
              <a:ahLst/>
              <a:cxnLst/>
              <a:rect l="l" t="t" r="r" b="b"/>
              <a:pathLst>
                <a:path w="3379888" h="2096616">
                  <a:moveTo>
                    <a:pt x="0" y="0"/>
                  </a:moveTo>
                  <a:lnTo>
                    <a:pt x="3379888" y="0"/>
                  </a:lnTo>
                  <a:lnTo>
                    <a:pt x="3379888" y="2096616"/>
                  </a:lnTo>
                  <a:lnTo>
                    <a:pt x="0" y="2096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b="-37831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718438" y="1909861"/>
              <a:ext cx="2140752" cy="1894756"/>
            </a:xfrm>
            <a:custGeom>
              <a:avLst/>
              <a:gdLst/>
              <a:ahLst/>
              <a:cxnLst/>
              <a:rect l="l" t="t" r="r" b="b"/>
              <a:pathLst>
                <a:path w="2140752" h="1894756">
                  <a:moveTo>
                    <a:pt x="0" y="0"/>
                  </a:moveTo>
                  <a:lnTo>
                    <a:pt x="2140752" y="0"/>
                  </a:lnTo>
                  <a:lnTo>
                    <a:pt x="2140752" y="1894757"/>
                  </a:lnTo>
                  <a:lnTo>
                    <a:pt x="0" y="18947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29034" t="-239992" r="-122922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781908" y="2900489"/>
            <a:ext cx="1127653" cy="53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NCP INFO EVENT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27853" y="2479828"/>
            <a:ext cx="1127653" cy="821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MSCA PF 2026 CALL DEADLINE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778" y="4173925"/>
            <a:ext cx="8882445" cy="910451"/>
          </a:xfrm>
          <a:custGeom>
            <a:avLst/>
            <a:gdLst/>
            <a:ahLst/>
            <a:cxnLst/>
            <a:rect l="l" t="t" r="r" b="b"/>
            <a:pathLst>
              <a:path w="17764889" h="1820901">
                <a:moveTo>
                  <a:pt x="0" y="0"/>
                </a:moveTo>
                <a:lnTo>
                  <a:pt x="17764888" y="0"/>
                </a:lnTo>
                <a:lnTo>
                  <a:pt x="17764888" y="1820902"/>
                </a:lnTo>
                <a:lnTo>
                  <a:pt x="0" y="18209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356212" y="2116525"/>
            <a:ext cx="1599629" cy="2057400"/>
          </a:xfrm>
          <a:custGeom>
            <a:avLst/>
            <a:gdLst/>
            <a:ahLst/>
            <a:cxnLst/>
            <a:rect l="l" t="t" r="r" b="b"/>
            <a:pathLst>
              <a:path w="3199257" h="4114800">
                <a:moveTo>
                  <a:pt x="0" y="0"/>
                </a:moveTo>
                <a:lnTo>
                  <a:pt x="3199257" y="0"/>
                </a:lnTo>
                <a:lnTo>
                  <a:pt x="31992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748486" y="2794406"/>
            <a:ext cx="1267458" cy="1426732"/>
            <a:chOff x="0" y="0"/>
            <a:chExt cx="3379888" cy="38046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79888" cy="2096616"/>
            </a:xfrm>
            <a:custGeom>
              <a:avLst/>
              <a:gdLst/>
              <a:ahLst/>
              <a:cxnLst/>
              <a:rect l="l" t="t" r="r" b="b"/>
              <a:pathLst>
                <a:path w="3379888" h="2096616">
                  <a:moveTo>
                    <a:pt x="0" y="0"/>
                  </a:moveTo>
                  <a:lnTo>
                    <a:pt x="3379888" y="0"/>
                  </a:lnTo>
                  <a:lnTo>
                    <a:pt x="3379888" y="2096616"/>
                  </a:lnTo>
                  <a:lnTo>
                    <a:pt x="0" y="2096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b="-37831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718438" y="1909861"/>
              <a:ext cx="2140752" cy="1894756"/>
            </a:xfrm>
            <a:custGeom>
              <a:avLst/>
              <a:gdLst/>
              <a:ahLst/>
              <a:cxnLst/>
              <a:rect l="l" t="t" r="r" b="b"/>
              <a:pathLst>
                <a:path w="2140752" h="1894756">
                  <a:moveTo>
                    <a:pt x="0" y="0"/>
                  </a:moveTo>
                  <a:lnTo>
                    <a:pt x="2140752" y="0"/>
                  </a:lnTo>
                  <a:lnTo>
                    <a:pt x="2140752" y="1894757"/>
                  </a:lnTo>
                  <a:lnTo>
                    <a:pt x="0" y="18947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29034" t="-239992" r="-122922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3320" y="2794406"/>
            <a:ext cx="1267458" cy="1426732"/>
            <a:chOff x="0" y="0"/>
            <a:chExt cx="3379888" cy="380461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79888" cy="2096616"/>
            </a:xfrm>
            <a:custGeom>
              <a:avLst/>
              <a:gdLst/>
              <a:ahLst/>
              <a:cxnLst/>
              <a:rect l="l" t="t" r="r" b="b"/>
              <a:pathLst>
                <a:path w="3379888" h="2096616">
                  <a:moveTo>
                    <a:pt x="0" y="0"/>
                  </a:moveTo>
                  <a:lnTo>
                    <a:pt x="3379888" y="0"/>
                  </a:lnTo>
                  <a:lnTo>
                    <a:pt x="3379888" y="2096616"/>
                  </a:lnTo>
                  <a:lnTo>
                    <a:pt x="0" y="2096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b="-37831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718438" y="1909861"/>
              <a:ext cx="2140752" cy="1894756"/>
            </a:xfrm>
            <a:custGeom>
              <a:avLst/>
              <a:gdLst/>
              <a:ahLst/>
              <a:cxnLst/>
              <a:rect l="l" t="t" r="r" b="b"/>
              <a:pathLst>
                <a:path w="2140752" h="1894756">
                  <a:moveTo>
                    <a:pt x="0" y="0"/>
                  </a:moveTo>
                  <a:lnTo>
                    <a:pt x="2140752" y="0"/>
                  </a:lnTo>
                  <a:lnTo>
                    <a:pt x="2140752" y="1894757"/>
                  </a:lnTo>
                  <a:lnTo>
                    <a:pt x="0" y="18947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29034" t="-239992" r="-122922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781908" y="2900489"/>
            <a:ext cx="1127653" cy="53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NCP INFO EVENT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27853" y="2479828"/>
            <a:ext cx="1127653" cy="821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MSCA PF 2026 CALL DEADLINE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3223" y="2980447"/>
            <a:ext cx="1127653" cy="53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INFO EMAIL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778" y="4173925"/>
            <a:ext cx="8882445" cy="910451"/>
          </a:xfrm>
          <a:custGeom>
            <a:avLst/>
            <a:gdLst/>
            <a:ahLst/>
            <a:cxnLst/>
            <a:rect l="l" t="t" r="r" b="b"/>
            <a:pathLst>
              <a:path w="17764889" h="1820901">
                <a:moveTo>
                  <a:pt x="0" y="0"/>
                </a:moveTo>
                <a:lnTo>
                  <a:pt x="17764888" y="0"/>
                </a:lnTo>
                <a:lnTo>
                  <a:pt x="17764888" y="1820902"/>
                </a:lnTo>
                <a:lnTo>
                  <a:pt x="0" y="18209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356212" y="2116525"/>
            <a:ext cx="1599629" cy="2057400"/>
          </a:xfrm>
          <a:custGeom>
            <a:avLst/>
            <a:gdLst/>
            <a:ahLst/>
            <a:cxnLst/>
            <a:rect l="l" t="t" r="r" b="b"/>
            <a:pathLst>
              <a:path w="3199257" h="4114800">
                <a:moveTo>
                  <a:pt x="0" y="0"/>
                </a:moveTo>
                <a:lnTo>
                  <a:pt x="3199257" y="0"/>
                </a:lnTo>
                <a:lnTo>
                  <a:pt x="31992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748486" y="2794406"/>
            <a:ext cx="1267458" cy="1426732"/>
            <a:chOff x="0" y="0"/>
            <a:chExt cx="3379888" cy="38046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79888" cy="2096616"/>
            </a:xfrm>
            <a:custGeom>
              <a:avLst/>
              <a:gdLst/>
              <a:ahLst/>
              <a:cxnLst/>
              <a:rect l="l" t="t" r="r" b="b"/>
              <a:pathLst>
                <a:path w="3379888" h="2096616">
                  <a:moveTo>
                    <a:pt x="0" y="0"/>
                  </a:moveTo>
                  <a:lnTo>
                    <a:pt x="3379888" y="0"/>
                  </a:lnTo>
                  <a:lnTo>
                    <a:pt x="3379888" y="2096616"/>
                  </a:lnTo>
                  <a:lnTo>
                    <a:pt x="0" y="2096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b="-37831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718438" y="1909861"/>
              <a:ext cx="2140752" cy="1894756"/>
            </a:xfrm>
            <a:custGeom>
              <a:avLst/>
              <a:gdLst/>
              <a:ahLst/>
              <a:cxnLst/>
              <a:rect l="l" t="t" r="r" b="b"/>
              <a:pathLst>
                <a:path w="2140752" h="1894756">
                  <a:moveTo>
                    <a:pt x="0" y="0"/>
                  </a:moveTo>
                  <a:lnTo>
                    <a:pt x="2140752" y="0"/>
                  </a:lnTo>
                  <a:lnTo>
                    <a:pt x="2140752" y="1894757"/>
                  </a:lnTo>
                  <a:lnTo>
                    <a:pt x="0" y="18947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29034" t="-239992" r="-122922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3320" y="2794406"/>
            <a:ext cx="1267458" cy="1426732"/>
            <a:chOff x="0" y="0"/>
            <a:chExt cx="3379888" cy="380461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79888" cy="2096616"/>
            </a:xfrm>
            <a:custGeom>
              <a:avLst/>
              <a:gdLst/>
              <a:ahLst/>
              <a:cxnLst/>
              <a:rect l="l" t="t" r="r" b="b"/>
              <a:pathLst>
                <a:path w="3379888" h="2096616">
                  <a:moveTo>
                    <a:pt x="0" y="0"/>
                  </a:moveTo>
                  <a:lnTo>
                    <a:pt x="3379888" y="0"/>
                  </a:lnTo>
                  <a:lnTo>
                    <a:pt x="3379888" y="2096616"/>
                  </a:lnTo>
                  <a:lnTo>
                    <a:pt x="0" y="2096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b="-37831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718438" y="1909861"/>
              <a:ext cx="2140752" cy="1894756"/>
            </a:xfrm>
            <a:custGeom>
              <a:avLst/>
              <a:gdLst/>
              <a:ahLst/>
              <a:cxnLst/>
              <a:rect l="l" t="t" r="r" b="b"/>
              <a:pathLst>
                <a:path w="2140752" h="1894756">
                  <a:moveTo>
                    <a:pt x="0" y="0"/>
                  </a:moveTo>
                  <a:lnTo>
                    <a:pt x="2140752" y="0"/>
                  </a:lnTo>
                  <a:lnTo>
                    <a:pt x="2140752" y="1894757"/>
                  </a:lnTo>
                  <a:lnTo>
                    <a:pt x="0" y="18947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29034" t="-239992" r="-122922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279578" y="1268841"/>
            <a:ext cx="1433165" cy="930372"/>
          </a:xfrm>
          <a:custGeom>
            <a:avLst/>
            <a:gdLst/>
            <a:ahLst/>
            <a:cxnLst/>
            <a:rect l="l" t="t" r="r" b="b"/>
            <a:pathLst>
              <a:path w="2866329" h="1860743">
                <a:moveTo>
                  <a:pt x="0" y="0"/>
                </a:moveTo>
                <a:lnTo>
                  <a:pt x="2866329" y="0"/>
                </a:lnTo>
                <a:lnTo>
                  <a:pt x="2866329" y="1860743"/>
                </a:lnTo>
                <a:lnTo>
                  <a:pt x="0" y="18607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2239" b="-34655"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910584" y="2151587"/>
            <a:ext cx="190202" cy="2055264"/>
          </a:xfrm>
          <a:custGeom>
            <a:avLst/>
            <a:gdLst/>
            <a:ahLst/>
            <a:cxnLst/>
            <a:rect l="l" t="t" r="r" b="b"/>
            <a:pathLst>
              <a:path w="380404" h="4110527">
                <a:moveTo>
                  <a:pt x="0" y="0"/>
                </a:moveTo>
                <a:lnTo>
                  <a:pt x="380404" y="0"/>
                </a:lnTo>
                <a:lnTo>
                  <a:pt x="380404" y="4110526"/>
                </a:lnTo>
                <a:lnTo>
                  <a:pt x="0" y="41105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27372" r="-970107"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781908" y="2900489"/>
            <a:ext cx="1127653" cy="53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NCP INFO EVENT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27853" y="2479828"/>
            <a:ext cx="1127653" cy="821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MSCA PF 2026 CALL DEADLINE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223" y="2980447"/>
            <a:ext cx="1127653" cy="53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INFO EMAIL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32334" y="1306941"/>
            <a:ext cx="1127653" cy="751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575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DIY CONCEPT REVIEW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778" y="702538"/>
            <a:ext cx="8882445" cy="4381838"/>
            <a:chOff x="0" y="0"/>
            <a:chExt cx="23686518" cy="11684901"/>
          </a:xfrm>
        </p:grpSpPr>
        <p:sp>
          <p:nvSpPr>
            <p:cNvPr id="3" name="Freeform 3"/>
            <p:cNvSpPr/>
            <p:nvPr/>
          </p:nvSpPr>
          <p:spPr>
            <a:xfrm>
              <a:off x="0" y="9257033"/>
              <a:ext cx="23686518" cy="2427868"/>
            </a:xfrm>
            <a:custGeom>
              <a:avLst/>
              <a:gdLst/>
              <a:ahLst/>
              <a:cxnLst/>
              <a:rect l="l" t="t" r="r" b="b"/>
              <a:pathLst>
                <a:path w="23686518" h="2427868">
                  <a:moveTo>
                    <a:pt x="0" y="0"/>
                  </a:moveTo>
                  <a:lnTo>
                    <a:pt x="23686518" y="0"/>
                  </a:lnTo>
                  <a:lnTo>
                    <a:pt x="23686518" y="2427868"/>
                  </a:lnTo>
                  <a:lnTo>
                    <a:pt x="0" y="2427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16601158" y="3770633"/>
              <a:ext cx="4265676" cy="5486400"/>
            </a:xfrm>
            <a:custGeom>
              <a:avLst/>
              <a:gdLst/>
              <a:ahLst/>
              <a:cxnLst/>
              <a:rect l="l" t="t" r="r" b="b"/>
              <a:pathLst>
                <a:path w="4265676" h="5486400">
                  <a:moveTo>
                    <a:pt x="0" y="0"/>
                  </a:moveTo>
                  <a:lnTo>
                    <a:pt x="4265676" y="0"/>
                  </a:lnTo>
                  <a:lnTo>
                    <a:pt x="426567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>
              <a:off x="6980556" y="5578316"/>
              <a:ext cx="3379888" cy="2096616"/>
            </a:xfrm>
            <a:custGeom>
              <a:avLst/>
              <a:gdLst/>
              <a:ahLst/>
              <a:cxnLst/>
              <a:rect l="l" t="t" r="r" b="b"/>
              <a:pathLst>
                <a:path w="3379888" h="2096616">
                  <a:moveTo>
                    <a:pt x="0" y="0"/>
                  </a:moveTo>
                  <a:lnTo>
                    <a:pt x="3379887" y="0"/>
                  </a:lnTo>
                  <a:lnTo>
                    <a:pt x="3379887" y="2096616"/>
                  </a:lnTo>
                  <a:lnTo>
                    <a:pt x="0" y="2096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b="-37831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7698994" y="7488178"/>
              <a:ext cx="2140752" cy="1894756"/>
            </a:xfrm>
            <a:custGeom>
              <a:avLst/>
              <a:gdLst/>
              <a:ahLst/>
              <a:cxnLst/>
              <a:rect l="l" t="t" r="r" b="b"/>
              <a:pathLst>
                <a:path w="2140752" h="1894756">
                  <a:moveTo>
                    <a:pt x="0" y="0"/>
                  </a:moveTo>
                  <a:lnTo>
                    <a:pt x="2140752" y="0"/>
                  </a:lnTo>
                  <a:lnTo>
                    <a:pt x="2140752" y="1894756"/>
                  </a:lnTo>
                  <a:lnTo>
                    <a:pt x="0" y="1894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29034" t="-239992" r="-122922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113446" y="5578316"/>
              <a:ext cx="3379888" cy="2096616"/>
            </a:xfrm>
            <a:custGeom>
              <a:avLst/>
              <a:gdLst/>
              <a:ahLst/>
              <a:cxnLst/>
              <a:rect l="l" t="t" r="r" b="b"/>
              <a:pathLst>
                <a:path w="3379888" h="2096616">
                  <a:moveTo>
                    <a:pt x="0" y="0"/>
                  </a:moveTo>
                  <a:lnTo>
                    <a:pt x="3379888" y="0"/>
                  </a:lnTo>
                  <a:lnTo>
                    <a:pt x="3379888" y="2096616"/>
                  </a:lnTo>
                  <a:lnTo>
                    <a:pt x="0" y="2096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b="-37831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831884" y="7488178"/>
              <a:ext cx="2140752" cy="1894756"/>
            </a:xfrm>
            <a:custGeom>
              <a:avLst/>
              <a:gdLst/>
              <a:ahLst/>
              <a:cxnLst/>
              <a:rect l="l" t="t" r="r" b="b"/>
              <a:pathLst>
                <a:path w="2140752" h="1894756">
                  <a:moveTo>
                    <a:pt x="0" y="0"/>
                  </a:moveTo>
                  <a:lnTo>
                    <a:pt x="2140752" y="0"/>
                  </a:lnTo>
                  <a:lnTo>
                    <a:pt x="2140752" y="1894756"/>
                  </a:lnTo>
                  <a:lnTo>
                    <a:pt x="0" y="1894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29034" t="-239992" r="-122922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3063467" y="1510142"/>
              <a:ext cx="3821771" cy="2480990"/>
            </a:xfrm>
            <a:custGeom>
              <a:avLst/>
              <a:gdLst/>
              <a:ahLst/>
              <a:cxnLst/>
              <a:rect l="l" t="t" r="r" b="b"/>
              <a:pathLst>
                <a:path w="3821771" h="2480990">
                  <a:moveTo>
                    <a:pt x="0" y="0"/>
                  </a:moveTo>
                  <a:lnTo>
                    <a:pt x="3821772" y="0"/>
                  </a:lnTo>
                  <a:lnTo>
                    <a:pt x="3821772" y="2480990"/>
                  </a:lnTo>
                  <a:lnTo>
                    <a:pt x="0" y="2480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r="-2239" b="-34655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9033158" y="0"/>
              <a:ext cx="3907354" cy="2483066"/>
            </a:xfrm>
            <a:custGeom>
              <a:avLst/>
              <a:gdLst/>
              <a:ahLst/>
              <a:cxnLst/>
              <a:rect l="l" t="t" r="r" b="b"/>
              <a:pathLst>
                <a:path w="3907354" h="2483066">
                  <a:moveTo>
                    <a:pt x="0" y="0"/>
                  </a:moveTo>
                  <a:lnTo>
                    <a:pt x="3907354" y="0"/>
                  </a:lnTo>
                  <a:lnTo>
                    <a:pt x="3907354" y="2483066"/>
                  </a:lnTo>
                  <a:lnTo>
                    <a:pt x="0" y="2483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b="-34542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4746150" y="3864132"/>
              <a:ext cx="507206" cy="5480702"/>
            </a:xfrm>
            <a:custGeom>
              <a:avLst/>
              <a:gdLst/>
              <a:ahLst/>
              <a:cxnLst/>
              <a:rect l="l" t="t" r="r" b="b"/>
              <a:pathLst>
                <a:path w="507206" h="5480702">
                  <a:moveTo>
                    <a:pt x="0" y="0"/>
                  </a:moveTo>
                  <a:lnTo>
                    <a:pt x="507206" y="0"/>
                  </a:lnTo>
                  <a:lnTo>
                    <a:pt x="507206" y="5480702"/>
                  </a:lnTo>
                  <a:lnTo>
                    <a:pt x="0" y="54807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27372" r="-970107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>
              <a:off x="10673654" y="2483066"/>
              <a:ext cx="626362" cy="6768269"/>
            </a:xfrm>
            <a:custGeom>
              <a:avLst/>
              <a:gdLst/>
              <a:ahLst/>
              <a:cxnLst/>
              <a:rect l="l" t="t" r="r" b="b"/>
              <a:pathLst>
                <a:path w="626362" h="6768269">
                  <a:moveTo>
                    <a:pt x="0" y="0"/>
                  </a:moveTo>
                  <a:lnTo>
                    <a:pt x="626362" y="0"/>
                  </a:lnTo>
                  <a:lnTo>
                    <a:pt x="626362" y="6768269"/>
                  </a:lnTo>
                  <a:lnTo>
                    <a:pt x="0" y="6768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27372" r="-970107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069677" y="5880253"/>
              <a:ext cx="3007074" cy="14393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en-US" sz="1575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NCP INFO EVENT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325532" y="4758491"/>
              <a:ext cx="3007074" cy="2191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en-US" sz="1575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MSCA PF 2026 CALL DEADLINE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57898" y="209368"/>
              <a:ext cx="3007074" cy="1938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1575" b="1" dirty="0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DIY SUMMER SCHOOL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99853" y="6093474"/>
              <a:ext cx="3007074" cy="14393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en-US" sz="1575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INFO EMAIL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470816" y="1614917"/>
              <a:ext cx="3007074" cy="20036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8"/>
                </a:lnSpc>
              </a:pPr>
              <a:r>
                <a:rPr lang="en-US" sz="1575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DIY CONCEPT REVIEW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97" y="0"/>
            <a:ext cx="2915715" cy="4063190"/>
          </a:xfrm>
          <a:custGeom>
            <a:avLst/>
            <a:gdLst/>
            <a:ahLst/>
            <a:cxnLst/>
            <a:rect l="l" t="t" r="r" b="b"/>
            <a:pathLst>
              <a:path w="5831430" h="8126380">
                <a:moveTo>
                  <a:pt x="0" y="0"/>
                </a:moveTo>
                <a:lnTo>
                  <a:pt x="5831431" y="0"/>
                </a:lnTo>
                <a:lnTo>
                  <a:pt x="5831431" y="8126380"/>
                </a:lnTo>
                <a:lnTo>
                  <a:pt x="0" y="8126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4313" t="-43438" r="-189627" b="-11537"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5736442" y="0"/>
            <a:ext cx="3297687" cy="4063190"/>
          </a:xfrm>
          <a:custGeom>
            <a:avLst/>
            <a:gdLst/>
            <a:ahLst/>
            <a:cxnLst/>
            <a:rect l="l" t="t" r="r" b="b"/>
            <a:pathLst>
              <a:path w="6595373" h="8126380">
                <a:moveTo>
                  <a:pt x="0" y="0"/>
                </a:moveTo>
                <a:lnTo>
                  <a:pt x="6595373" y="0"/>
                </a:lnTo>
                <a:lnTo>
                  <a:pt x="6595373" y="8126380"/>
                </a:lnTo>
                <a:lnTo>
                  <a:pt x="0" y="81263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654" t="-42459" r="-168088" b="-12642"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3069418" y="111349"/>
            <a:ext cx="2522417" cy="1547864"/>
          </a:xfrm>
          <a:custGeom>
            <a:avLst/>
            <a:gdLst/>
            <a:ahLst/>
            <a:cxnLst/>
            <a:rect l="l" t="t" r="r" b="b"/>
            <a:pathLst>
              <a:path w="5044833" h="3095728">
                <a:moveTo>
                  <a:pt x="0" y="0"/>
                </a:moveTo>
                <a:lnTo>
                  <a:pt x="5044834" y="0"/>
                </a:lnTo>
                <a:lnTo>
                  <a:pt x="5044834" y="3095727"/>
                </a:lnTo>
                <a:lnTo>
                  <a:pt x="0" y="30957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220"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206728" y="1823226"/>
            <a:ext cx="6730544" cy="3320275"/>
            <a:chOff x="0" y="0"/>
            <a:chExt cx="17948117" cy="8854065"/>
          </a:xfrm>
        </p:grpSpPr>
        <p:sp>
          <p:nvSpPr>
            <p:cNvPr id="6" name="Freeform 6"/>
            <p:cNvSpPr/>
            <p:nvPr/>
          </p:nvSpPr>
          <p:spPr>
            <a:xfrm>
              <a:off x="0" y="7014383"/>
              <a:ext cx="17948117" cy="1839682"/>
            </a:xfrm>
            <a:custGeom>
              <a:avLst/>
              <a:gdLst/>
              <a:ahLst/>
              <a:cxnLst/>
              <a:rect l="l" t="t" r="r" b="b"/>
              <a:pathLst>
                <a:path w="17948117" h="1839682">
                  <a:moveTo>
                    <a:pt x="0" y="0"/>
                  </a:moveTo>
                  <a:lnTo>
                    <a:pt x="17948117" y="0"/>
                  </a:lnTo>
                  <a:lnTo>
                    <a:pt x="17948117" y="1839682"/>
                  </a:lnTo>
                  <a:lnTo>
                    <a:pt x="0" y="1839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12579288" y="2857142"/>
              <a:ext cx="3232254" cy="4157240"/>
            </a:xfrm>
            <a:custGeom>
              <a:avLst/>
              <a:gdLst/>
              <a:ahLst/>
              <a:cxnLst/>
              <a:rect l="l" t="t" r="r" b="b"/>
              <a:pathLst>
                <a:path w="3232254" h="4157240">
                  <a:moveTo>
                    <a:pt x="0" y="0"/>
                  </a:moveTo>
                  <a:lnTo>
                    <a:pt x="3232254" y="0"/>
                  </a:lnTo>
                  <a:lnTo>
                    <a:pt x="3232254" y="4157241"/>
                  </a:lnTo>
                  <a:lnTo>
                    <a:pt x="0" y="4157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5289415" y="4226889"/>
              <a:ext cx="2561061" cy="1588681"/>
            </a:xfrm>
            <a:custGeom>
              <a:avLst/>
              <a:gdLst/>
              <a:ahLst/>
              <a:cxnLst/>
              <a:rect l="l" t="t" r="r" b="b"/>
              <a:pathLst>
                <a:path w="2561061" h="1588681">
                  <a:moveTo>
                    <a:pt x="0" y="0"/>
                  </a:moveTo>
                  <a:lnTo>
                    <a:pt x="2561061" y="0"/>
                  </a:lnTo>
                  <a:lnTo>
                    <a:pt x="2561061" y="1588680"/>
                  </a:lnTo>
                  <a:lnTo>
                    <a:pt x="0" y="1588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b="-37831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5833801" y="5674058"/>
              <a:ext cx="1622124" cy="1435724"/>
            </a:xfrm>
            <a:custGeom>
              <a:avLst/>
              <a:gdLst/>
              <a:ahLst/>
              <a:cxnLst/>
              <a:rect l="l" t="t" r="r" b="b"/>
              <a:pathLst>
                <a:path w="1622124" h="1435724">
                  <a:moveTo>
                    <a:pt x="0" y="0"/>
                  </a:moveTo>
                  <a:lnTo>
                    <a:pt x="1622124" y="0"/>
                  </a:lnTo>
                  <a:lnTo>
                    <a:pt x="1622124" y="1435725"/>
                  </a:lnTo>
                  <a:lnTo>
                    <a:pt x="0" y="1435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-129034" t="-239992" r="-122922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85962" y="4226889"/>
              <a:ext cx="2561061" cy="1588681"/>
            </a:xfrm>
            <a:custGeom>
              <a:avLst/>
              <a:gdLst/>
              <a:ahLst/>
              <a:cxnLst/>
              <a:rect l="l" t="t" r="r" b="b"/>
              <a:pathLst>
                <a:path w="2561061" h="1588681">
                  <a:moveTo>
                    <a:pt x="0" y="0"/>
                  </a:moveTo>
                  <a:lnTo>
                    <a:pt x="2561061" y="0"/>
                  </a:lnTo>
                  <a:lnTo>
                    <a:pt x="2561061" y="1588680"/>
                  </a:lnTo>
                  <a:lnTo>
                    <a:pt x="0" y="1588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b="-37831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630348" y="5674058"/>
              <a:ext cx="1622124" cy="1435724"/>
            </a:xfrm>
            <a:custGeom>
              <a:avLst/>
              <a:gdLst/>
              <a:ahLst/>
              <a:cxnLst/>
              <a:rect l="l" t="t" r="r" b="b"/>
              <a:pathLst>
                <a:path w="1622124" h="1435724">
                  <a:moveTo>
                    <a:pt x="0" y="0"/>
                  </a:moveTo>
                  <a:lnTo>
                    <a:pt x="1622124" y="0"/>
                  </a:lnTo>
                  <a:lnTo>
                    <a:pt x="1622124" y="1435725"/>
                  </a:lnTo>
                  <a:lnTo>
                    <a:pt x="0" y="1435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-129034" t="-239992" r="-122922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321298" y="1144288"/>
              <a:ext cx="2895892" cy="1879934"/>
            </a:xfrm>
            <a:custGeom>
              <a:avLst/>
              <a:gdLst/>
              <a:ahLst/>
              <a:cxnLst/>
              <a:rect l="l" t="t" r="r" b="b"/>
              <a:pathLst>
                <a:path w="2895892" h="1879934">
                  <a:moveTo>
                    <a:pt x="0" y="0"/>
                  </a:moveTo>
                  <a:lnTo>
                    <a:pt x="2895892" y="0"/>
                  </a:lnTo>
                  <a:lnTo>
                    <a:pt x="2895892" y="1879934"/>
                  </a:lnTo>
                  <a:lnTo>
                    <a:pt x="0" y="18799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r="-2239" b="-34655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reeform 13"/>
            <p:cNvSpPr/>
            <p:nvPr/>
          </p:nvSpPr>
          <p:spPr>
            <a:xfrm>
              <a:off x="6844745" y="0"/>
              <a:ext cx="2960741" cy="1881507"/>
            </a:xfrm>
            <a:custGeom>
              <a:avLst/>
              <a:gdLst/>
              <a:ahLst/>
              <a:cxnLst/>
              <a:rect l="l" t="t" r="r" b="b"/>
              <a:pathLst>
                <a:path w="2960741" h="1881507">
                  <a:moveTo>
                    <a:pt x="0" y="0"/>
                  </a:moveTo>
                  <a:lnTo>
                    <a:pt x="2960741" y="0"/>
                  </a:lnTo>
                  <a:lnTo>
                    <a:pt x="2960741" y="1881507"/>
                  </a:lnTo>
                  <a:lnTo>
                    <a:pt x="0" y="1881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b="-34542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596327" y="2927990"/>
              <a:ext cx="384328" cy="4152923"/>
            </a:xfrm>
            <a:custGeom>
              <a:avLst/>
              <a:gdLst/>
              <a:ahLst/>
              <a:cxnLst/>
              <a:rect l="l" t="t" r="r" b="b"/>
              <a:pathLst>
                <a:path w="384328" h="4152923">
                  <a:moveTo>
                    <a:pt x="0" y="0"/>
                  </a:moveTo>
                  <a:lnTo>
                    <a:pt x="384327" y="0"/>
                  </a:lnTo>
                  <a:lnTo>
                    <a:pt x="384327" y="4152923"/>
                  </a:lnTo>
                  <a:lnTo>
                    <a:pt x="0" y="41529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27372" r="-970107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reeform 15"/>
            <p:cNvSpPr/>
            <p:nvPr/>
          </p:nvSpPr>
          <p:spPr>
            <a:xfrm>
              <a:off x="8087807" y="1881507"/>
              <a:ext cx="474617" cy="5128558"/>
            </a:xfrm>
            <a:custGeom>
              <a:avLst/>
              <a:gdLst/>
              <a:ahLst/>
              <a:cxnLst/>
              <a:rect l="l" t="t" r="r" b="b"/>
              <a:pathLst>
                <a:path w="474617" h="5128558">
                  <a:moveTo>
                    <a:pt x="0" y="0"/>
                  </a:moveTo>
                  <a:lnTo>
                    <a:pt x="474617" y="0"/>
                  </a:lnTo>
                  <a:lnTo>
                    <a:pt x="474617" y="5128558"/>
                  </a:lnTo>
                  <a:lnTo>
                    <a:pt x="0" y="51285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27372" r="-970107"/>
              </a:stretch>
            </a:blipFill>
          </p:spPr>
          <p:txBody>
            <a:bodyPr/>
            <a:lstStyle/>
            <a:p>
              <a:endParaRPr lang="en-GB" sz="9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356947" y="4451356"/>
              <a:ext cx="2278568" cy="1110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0"/>
                </a:lnSpc>
              </a:pPr>
              <a:r>
                <a:rPr lang="en-US" sz="1193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NCP INFO EVENT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128173" y="3601357"/>
              <a:ext cx="2278568" cy="16917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0"/>
                </a:lnSpc>
              </a:pPr>
              <a:r>
                <a:rPr lang="en-US" sz="1193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MSCA PF 2026 CALL DEADLINE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66584" y="327283"/>
              <a:ext cx="2278568" cy="16917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0"/>
                </a:lnSpc>
              </a:pPr>
              <a:r>
                <a:rPr lang="en-US" sz="1193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DIY SUMMER SCHOOL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27208" y="4612922"/>
              <a:ext cx="2278568" cy="1110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0"/>
                </a:lnSpc>
              </a:pPr>
              <a:r>
                <a:rPr lang="en-US" sz="1193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INFO EMAIL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629960" y="1221373"/>
              <a:ext cx="2278568" cy="15036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92"/>
                </a:lnSpc>
              </a:pPr>
              <a:r>
                <a:rPr lang="en-US" sz="1193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DIY CONCEPT REVIEW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9779" y="1977420"/>
            <a:ext cx="4133622" cy="3147030"/>
          </a:xfrm>
          <a:custGeom>
            <a:avLst/>
            <a:gdLst/>
            <a:ahLst/>
            <a:cxnLst/>
            <a:rect l="l" t="t" r="r" b="b"/>
            <a:pathLst>
              <a:path w="7585507" h="5397203">
                <a:moveTo>
                  <a:pt x="0" y="0"/>
                </a:moveTo>
                <a:lnTo>
                  <a:pt x="7585507" y="0"/>
                </a:lnTo>
                <a:lnTo>
                  <a:pt x="7585507" y="5397203"/>
                </a:lnTo>
                <a:lnTo>
                  <a:pt x="0" y="5397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0263" t="-72044" r="-78726" b="-32704"/>
            </a:stretch>
          </a:blipFill>
        </p:spPr>
        <p:txBody>
          <a:bodyPr/>
          <a:lstStyle/>
          <a:p>
            <a:endParaRPr lang="en-GB" sz="9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4572000" y="1977421"/>
            <a:ext cx="4267200" cy="3017460"/>
          </a:xfrm>
          <a:custGeom>
            <a:avLst/>
            <a:gdLst/>
            <a:ahLst/>
            <a:cxnLst/>
            <a:rect l="l" t="t" r="r" b="b"/>
            <a:pathLst>
              <a:path w="7959015" h="5397203">
                <a:moveTo>
                  <a:pt x="0" y="0"/>
                </a:moveTo>
                <a:lnTo>
                  <a:pt x="7959015" y="0"/>
                </a:lnTo>
                <a:lnTo>
                  <a:pt x="7959015" y="5397203"/>
                </a:lnTo>
                <a:lnTo>
                  <a:pt x="0" y="53972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4071" r="-73066" b="-19486"/>
            </a:stretch>
          </a:blipFill>
        </p:spPr>
        <p:txBody>
          <a:bodyPr/>
          <a:lstStyle/>
          <a:p>
            <a:endParaRPr lang="en-GB" sz="9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F56FA9-FA1C-F8EB-95C2-FB75EFB7D8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53" t="27859" r="3127"/>
          <a:stretch>
            <a:fillRect/>
          </a:stretch>
        </p:blipFill>
        <p:spPr>
          <a:xfrm>
            <a:off x="157143" y="133581"/>
            <a:ext cx="8829714" cy="192417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1C6A9-0EED-4AB8-AC89-B6B2079D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485" y="1899142"/>
            <a:ext cx="3771900" cy="772107"/>
          </a:xfrm>
        </p:spPr>
        <p:txBody>
          <a:bodyPr/>
          <a:lstStyle/>
          <a:p>
            <a:r>
              <a:rPr lang="en-GB" dirty="0"/>
              <a:t>Over to you!</a:t>
            </a:r>
          </a:p>
        </p:txBody>
      </p:sp>
    </p:spTree>
    <p:extLst>
      <p:ext uri="{BB962C8B-B14F-4D97-AF65-F5344CB8AC3E}">
        <p14:creationId xmlns:p14="http://schemas.microsoft.com/office/powerpoint/2010/main" val="3755762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0BDC74-3911-438D-B027-B823551647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3520" y="1307028"/>
            <a:ext cx="1778772" cy="1778772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A9E192-E721-403C-A176-B63947CFA6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34638" y="750673"/>
            <a:ext cx="6364669" cy="2891481"/>
          </a:xfrm>
          <a:prstGeom prst="rect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</a:schemeClr>
                    </a:gs>
                  </a:gsLst>
                  <a:lin ang="16200000" scaled="0"/>
                </a:gra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900" b="1">
                <a:solidFill>
                  <a:srgbClr val="000000"/>
                </a:solidFill>
              </a:rPr>
              <a:t>What is your biggest challenge in developing a competitive Horizon Europe proposal?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94144B-B07C-4AA4-8387-A71B994346EF}"/>
              </a:ext>
            </a:extLst>
          </p:cNvPr>
          <p:cNvSpPr/>
          <p:nvPr/>
        </p:nvSpPr>
        <p:spPr>
          <a:xfrm>
            <a:off x="0" y="4365024"/>
            <a:ext cx="9144000" cy="778476"/>
          </a:xfrm>
          <a:prstGeom prst="rect">
            <a:avLst/>
          </a:prstGeom>
          <a:gradFill flip="none" rotWithShape="1">
            <a:gsLst>
              <a:gs pos="0">
                <a:srgbClr val="198038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55866" tIns="194553" rIns="1389666" bIns="152863" rtlCol="0" anchor="ctr">
            <a:normAutofit fontScale="62500" lnSpcReduction="20000"/>
          </a:bodyPr>
          <a:lstStyle/>
          <a:p>
            <a:r>
              <a:rPr lang="en-GB" sz="2600">
                <a:solidFill>
                  <a:srgbClr val="FFFFFF"/>
                </a:solidFill>
              </a:rPr>
              <a:t>The </a:t>
            </a:r>
            <a:r>
              <a:rPr lang="en-GB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GB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CE16102-E39F-48C0-8155-44ACDC32B5BF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</p:spPr>
      </p:pic>
      <p:sp>
        <p:nvSpPr>
          <p:cNvPr id="7" name="Trapezium 6">
            <a:extLst>
              <a:ext uri="{FF2B5EF4-FFF2-40B4-BE49-F238E27FC236}">
                <a16:creationId xmlns:a16="http://schemas.microsoft.com/office/drawing/2014/main" id="{4B8520E5-7EC6-4EF3-9A8C-6770E3B9AF39}"/>
              </a:ext>
            </a:extLst>
          </p:cNvPr>
          <p:cNvSpPr/>
          <p:nvPr/>
        </p:nvSpPr>
        <p:spPr>
          <a:xfrm rot="2700000">
            <a:off x="7215278" y="386193"/>
            <a:ext cx="2501399" cy="583660"/>
          </a:xfrm>
          <a:prstGeom prst="trapezoid">
            <a:avLst>
              <a:gd name="adj" fmla="val 100000"/>
            </a:avLst>
          </a:prstGeom>
          <a:gradFill flip="none" rotWithShape="1">
            <a:gsLst>
              <a:gs pos="0">
                <a:srgbClr val="EDFAF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55000" lnSpcReduction="20000"/>
          </a:bodyPr>
          <a:lstStyle/>
          <a:p>
            <a:pPr algn="ctr"/>
            <a:r>
              <a:rPr lang="en-GB" sz="2600" b="1">
                <a:solidFill>
                  <a:srgbClr val="198038"/>
                </a:solidFill>
              </a:rPr>
              <a:t>Do not edit
</a:t>
            </a:r>
            <a:r>
              <a:rPr lang="en-GB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GB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B6A637A-6F43-4D2F-A30A-7B5FE05327AE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60062" y="4615295"/>
            <a:ext cx="833799" cy="2779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102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45B9A4-4125-4073-BD6D-A710669C7DB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3520" y="1307028"/>
            <a:ext cx="1778772" cy="1778772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412207-5409-47C8-9F93-BCB7D5D1392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34638" y="750673"/>
            <a:ext cx="6364669" cy="2891481"/>
          </a:xfrm>
          <a:prstGeom prst="rect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</a:schemeClr>
                    </a:gs>
                  </a:gsLst>
                  <a:lin ang="16200000" scaled="0"/>
                </a:gra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b="1">
                <a:solidFill>
                  <a:srgbClr val="000000"/>
                </a:solidFill>
              </a:rPr>
              <a:t>What support, resource or action would most help you overcome this challenge?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F8373F-FDD9-4EE6-A218-6C31344B272C}"/>
              </a:ext>
            </a:extLst>
          </p:cNvPr>
          <p:cNvSpPr/>
          <p:nvPr/>
        </p:nvSpPr>
        <p:spPr>
          <a:xfrm>
            <a:off x="0" y="4365024"/>
            <a:ext cx="9144000" cy="778476"/>
          </a:xfrm>
          <a:prstGeom prst="rect">
            <a:avLst/>
          </a:prstGeom>
          <a:gradFill flip="none" rotWithShape="1">
            <a:gsLst>
              <a:gs pos="0">
                <a:srgbClr val="198038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55866" tIns="194553" rIns="1389666" bIns="152863" rtlCol="0" anchor="ctr">
            <a:normAutofit fontScale="62500" lnSpcReduction="20000"/>
          </a:bodyPr>
          <a:lstStyle/>
          <a:p>
            <a:r>
              <a:rPr lang="en-GB" sz="2600">
                <a:solidFill>
                  <a:srgbClr val="FFFFFF"/>
                </a:solidFill>
              </a:rPr>
              <a:t>The </a:t>
            </a:r>
            <a:r>
              <a:rPr lang="en-GB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GB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8274301-E21E-4E4C-8432-66742468CDC5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</p:spPr>
      </p:pic>
      <p:sp>
        <p:nvSpPr>
          <p:cNvPr id="7" name="Trapezium 6">
            <a:extLst>
              <a:ext uri="{FF2B5EF4-FFF2-40B4-BE49-F238E27FC236}">
                <a16:creationId xmlns:a16="http://schemas.microsoft.com/office/drawing/2014/main" id="{D41091D6-194B-4F41-ACFF-8209CA6B9EE2}"/>
              </a:ext>
            </a:extLst>
          </p:cNvPr>
          <p:cNvSpPr/>
          <p:nvPr/>
        </p:nvSpPr>
        <p:spPr>
          <a:xfrm rot="2700000">
            <a:off x="7215278" y="386193"/>
            <a:ext cx="2501399" cy="583660"/>
          </a:xfrm>
          <a:prstGeom prst="trapezoid">
            <a:avLst>
              <a:gd name="adj" fmla="val 100000"/>
            </a:avLst>
          </a:prstGeom>
          <a:gradFill flip="none" rotWithShape="1">
            <a:gsLst>
              <a:gs pos="0">
                <a:srgbClr val="EDFAF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55000" lnSpcReduction="20000"/>
          </a:bodyPr>
          <a:lstStyle/>
          <a:p>
            <a:pPr algn="ctr"/>
            <a:r>
              <a:rPr lang="en-GB" sz="2600" b="1">
                <a:solidFill>
                  <a:srgbClr val="198038"/>
                </a:solidFill>
              </a:rPr>
              <a:t>Do not edit
</a:t>
            </a:r>
            <a:r>
              <a:rPr lang="en-GB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GB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117F5D5-DE2A-4F08-8DC1-310F727DEFB6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60062" y="4615295"/>
            <a:ext cx="833799" cy="2779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6682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19FEE9-C9F5-4BF5-9117-BEAFA8B93C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696" y="1065033"/>
            <a:ext cx="8304607" cy="36511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GB" dirty="0"/>
              <a:t>What is your biggest challenge in developing a competitive Horizon Europe proposal?</a:t>
            </a:r>
          </a:p>
          <a:p>
            <a:pPr marL="457200" indent="-457200">
              <a:buAutoNum type="arabicPeriod"/>
            </a:pPr>
            <a:r>
              <a:rPr lang="en-GB" dirty="0"/>
              <a:t>What support, resource or action would most help you overcome this challenge?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B9CC97-D533-4EC9-A833-9C4608AB2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047" y="2650013"/>
            <a:ext cx="2289304" cy="22893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531FC1-2644-4FF3-B923-AD24C700A0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3162"/>
          <a:stretch/>
        </p:blipFill>
        <p:spPr>
          <a:xfrm>
            <a:off x="3297783" y="3044539"/>
            <a:ext cx="2251067" cy="189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30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0E5D1-CC8E-494B-B274-8136EE13B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3211069"/>
            <a:ext cx="6999202" cy="747388"/>
          </a:xfrm>
        </p:spPr>
        <p:txBody>
          <a:bodyPr/>
          <a:lstStyle/>
          <a:p>
            <a:r>
              <a:rPr lang="en-GB" dirty="0"/>
              <a:t>Thank you for your attention.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69E069-4408-4865-9481-573249EC7A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4172" y="3958457"/>
            <a:ext cx="6999202" cy="747388"/>
          </a:xfrm>
        </p:spPr>
        <p:txBody>
          <a:bodyPr/>
          <a:lstStyle/>
          <a:p>
            <a:r>
              <a:rPr lang="en-GB" dirty="0"/>
              <a:t>Time for questions and discussion.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99119A-CBC1-42BC-89D6-E365ED1CC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3793054"/>
            <a:ext cx="866257" cy="91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881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0.0.7308"/>
  <p:tag name="SLIDO_PRESENTATION_ID" val="a6fc23ce-cd5b-4823-a5e2-4b1a4e9a99ab"/>
  <p:tag name="SLIDO_EVENT_UUID" val="92773ddc-b8b6-415f-b293-0180835d491a"/>
  <p:tag name="SLIDO_EVENT_SECTION_UUID" val="964c60df-eca6-431e-b3b6-a51dadfad88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jk1MTAzMTh9"/>
  <p:tag name="SLIDO_TYPE" val="SlidoPoll"/>
  <p:tag name="SLIDO_POLL_UUID" val="fe5a49b5-6d9e-40e8-856e-dd11aeaa9544"/>
  <p:tag name="SLIDO_TIMELINE" val="W3sicG9sbFF1ZXN0aW9uVXVpZCI6IjNmYWE5NTdlLTRhOGUtNDgzMi05NzU5LTY4ZGMzOTJhYjJjNSIsInNob3dSZXN1bHRzIjp0cnVlLCJzaG93Q29ycmVjdEFuc3dlcnMiOmZhbHNlLCJ2b3RpbmdMb2NrZWQiOmZhbHN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WordClou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jk1MTA0NDJ9"/>
  <p:tag name="SLIDO_TYPE" val="SlidoPoll"/>
  <p:tag name="SLIDO_POLL_UUID" val="396d14a7-894b-4264-bfed-c73cf3524166"/>
  <p:tag name="SLIDO_TIMELINE" val="W3sicG9sbFF1ZXN0aW9uVXVpZCI6IjM1YzViZWJmLWUzZTItNDI1MS1hNGZkLTQ2ZDZjZTBjMWIxNSIsInNob3dSZXN1bHRzIjp0cnVlLCJzaG93Q29ycmVjdEFuc3dlcnMiOmZhbHNlLCJ2b3RpbmdMb2NrZWQiOmZhbHNlfV0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WordClou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UoL Powerpoint Guidelines Accessibility Design">
  <a:themeElements>
    <a:clrScheme name="University of Leicester - Citizens of Change">
      <a:dk1>
        <a:srgbClr val="3C3C3C"/>
      </a:dk1>
      <a:lt1>
        <a:srgbClr val="FFFFFF"/>
      </a:lt1>
      <a:dk2>
        <a:srgbClr val="3C3C3C"/>
      </a:dk2>
      <a:lt2>
        <a:srgbClr val="E6E6E6"/>
      </a:lt2>
      <a:accent1>
        <a:srgbClr val="E4042C"/>
      </a:accent1>
      <a:accent2>
        <a:srgbClr val="E37606"/>
      </a:accent2>
      <a:accent3>
        <a:srgbClr val="07A75A"/>
      </a:accent3>
      <a:accent4>
        <a:srgbClr val="0096D2"/>
      </a:accent4>
      <a:accent5>
        <a:srgbClr val="5A4BC2"/>
      </a:accent5>
      <a:accent6>
        <a:srgbClr val="AAAAAA"/>
      </a:accent6>
      <a:hlink>
        <a:srgbClr val="0096D2"/>
      </a:hlink>
      <a:folHlink>
        <a:srgbClr val="0096D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chemeClr val="bg1"/>
        </a:solidFill>
      </a:spPr>
      <a:bodyPr wrap="square" lIns="216000" tIns="187200" rIns="216000" bIns="187200" rtlCol="0">
        <a:spAutoFit/>
      </a:bodyPr>
      <a:lstStyle>
        <a:defPPr>
          <a:defRPr sz="4400" b="1" i="0" dirty="0" smtClean="0">
            <a:solidFill>
              <a:schemeClr val="accent1"/>
            </a:solidFill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24dfb7-a69e-40eb-b94f-44b9ca9c25ed" xsi:nil="true"/>
    <lcf76f155ced4ddcb4097134ff3c332f xmlns="74f390bb-360c-48b0-93f4-ee70ab145e86">
      <Terms xmlns="http://schemas.microsoft.com/office/infopath/2007/PartnerControls"/>
    </lcf76f155ced4ddcb4097134ff3c332f>
    <_dlc_DocId xmlns="36ebd4db-6f78-4d9b-a8bd-dda683c55855">6HYZPCKXR67N-904599621-165492</_dlc_DocId>
    <_dlc_DocIdUrl xmlns="36ebd4db-6f78-4d9b-a8bd-dda683c55855">
      <Url>https://ukri.sharepoint.com/sites/og_UKRO/_layouts/15/DocIdRedir.aspx?ID=6HYZPCKXR67N-904599621-165492</Url>
      <Description>6HYZPCKXR67N-904599621-165492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530174739AF4F96212F895B41B814" ma:contentTypeVersion="22" ma:contentTypeDescription="Create a new document." ma:contentTypeScope="" ma:versionID="1534c7b8afa3438fb6265b0614498c53">
  <xsd:schema xmlns:xsd="http://www.w3.org/2001/XMLSchema" xmlns:xs="http://www.w3.org/2001/XMLSchema" xmlns:p="http://schemas.microsoft.com/office/2006/metadata/properties" xmlns:ns2="36ebd4db-6f78-4d9b-a8bd-dda683c55855" xmlns:ns3="74f390bb-360c-48b0-93f4-ee70ab145e86" xmlns:ns4="2e24dfb7-a69e-40eb-b94f-44b9ca9c25ed" targetNamespace="http://schemas.microsoft.com/office/2006/metadata/properties" ma:root="true" ma:fieldsID="23051ee2d6876c71584c14ceb5efa824" ns2:_="" ns3:_="" ns4:_="">
    <xsd:import namespace="36ebd4db-6f78-4d9b-a8bd-dda683c55855"/>
    <xsd:import namespace="74f390bb-360c-48b0-93f4-ee70ab145e86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bd4db-6f78-4d9b-a8bd-dda683c558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390bb-360c-48b0-93f4-ee70ab145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d40697fe-e63d-4b13-b1ca-036afad04734}" ma:internalName="TaxCatchAll" ma:showField="CatchAllData" ma:web="36ebd4db-6f78-4d9b-a8bd-dda683c55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01B442-2BF3-4C0A-81AF-DB2C966119F3}">
  <ds:schemaRefs>
    <ds:schemaRef ds:uri="http://purl.org/dc/dcmitype/"/>
    <ds:schemaRef ds:uri="http://purl.org/dc/terms/"/>
    <ds:schemaRef ds:uri="http://schemas.microsoft.com/office/2006/metadata/properties"/>
    <ds:schemaRef ds:uri="74f390bb-360c-48b0-93f4-ee70ab145e86"/>
    <ds:schemaRef ds:uri="http://schemas.microsoft.com/office/infopath/2007/PartnerControls"/>
    <ds:schemaRef ds:uri="2e24dfb7-a69e-40eb-b94f-44b9ca9c25ed"/>
    <ds:schemaRef ds:uri="http://schemas.microsoft.com/office/2006/documentManagement/types"/>
    <ds:schemaRef ds:uri="http://schemas.openxmlformats.org/package/2006/metadata/core-properties"/>
    <ds:schemaRef ds:uri="36ebd4db-6f78-4d9b-a8bd-dda683c55855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0755E64-0BB2-40EB-8108-08A98F9058CB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1A78EDE-5FEE-4D4A-A6CE-BA46B95F7B3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B6F7662-6958-48AF-AA63-3EDDACC1B4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ebd4db-6f78-4d9b-a8bd-dda683c55855"/>
    <ds:schemaRef ds:uri="74f390bb-360c-48b0-93f4-ee70ab145e86"/>
    <ds:schemaRef ds:uri="2e24dfb7-a69e-40eb-b94f-44b9ca9c25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UoL Powerpoint Guidelines Accessibility Design.potx</Template>
  <TotalTime>40042</TotalTime>
  <Words>539</Words>
  <Application>Microsoft Office PowerPoint</Application>
  <PresentationFormat>On-screen Show (16:9)</PresentationFormat>
  <Paragraphs>83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Georgia</vt:lpstr>
      <vt:lpstr>Imperial Sans Text</vt:lpstr>
      <vt:lpstr>Lucida Grande</vt:lpstr>
      <vt:lpstr>PT Sans Bold</vt:lpstr>
      <vt:lpstr>UoL Powerpoint Guidelines Accessibility Design</vt:lpstr>
      <vt:lpstr>Office Theme</vt:lpstr>
      <vt:lpstr>Preparing Horizon Europe Applications</vt:lpstr>
      <vt:lpstr>Leicester’s Horizon Europe support</vt:lpstr>
      <vt:lpstr>University of Leicester: a sense of scale...</vt:lpstr>
      <vt:lpstr>Solutions:</vt:lpstr>
      <vt:lpstr>Collaborative proposal development</vt:lpstr>
      <vt:lpstr>Potential obstacles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 to you!</vt:lpstr>
      <vt:lpstr>PowerPoint Presentation</vt:lpstr>
      <vt:lpstr>PowerPoint Presentation</vt:lpstr>
      <vt:lpstr>PowerPoint Presentation</vt:lpstr>
      <vt:lpstr>Thank you for your attention.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</dc:creator>
  <cp:lastModifiedBy>Laura Joiner - UKRI</cp:lastModifiedBy>
  <cp:revision>695</cp:revision>
  <cp:lastPrinted>2020-07-06T08:56:06Z</cp:lastPrinted>
  <dcterms:created xsi:type="dcterms:W3CDTF">2020-04-08T13:53:01Z</dcterms:created>
  <dcterms:modified xsi:type="dcterms:W3CDTF">2026-03-05T09:12:06Z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0x0101004C3530174739AF4F96212F895B41B814</vt:lpwstr>
  </property>
  <property fmtid="{D5CDD505-2E9C-101B-9397-08002B2CF9AE}" pid="3" name="Order">
    <vt:r8>53000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  <property fmtid="{D5CDD505-2E9C-101B-9397-08002B2CF9AE}" pid="11" name="_dlc_DocIdItemGuid">
    <vt:lpwstr>13c9ddee-c9ce-4bd8-94f2-12a2dd58197f</vt:lpwstr>
  </property>
</Properties>
</file>